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9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99" r:id="rId12"/>
    <p:sldId id="297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74" r:id="rId30"/>
    <p:sldId id="275" r:id="rId31"/>
    <p:sldId id="286" r:id="rId32"/>
    <p:sldId id="285" r:id="rId33"/>
    <p:sldId id="287" r:id="rId34"/>
    <p:sldId id="288" r:id="rId35"/>
    <p:sldId id="289" r:id="rId36"/>
    <p:sldId id="295" r:id="rId37"/>
    <p:sldId id="293" r:id="rId38"/>
    <p:sldId id="294" r:id="rId39"/>
    <p:sldId id="296" r:id="rId40"/>
    <p:sldId id="290" r:id="rId41"/>
    <p:sldId id="291" r:id="rId42"/>
    <p:sldId id="292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ebyeol Yu" initials="S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69" autoAdjust="0"/>
    <p:restoredTop sz="94103" autoAdjust="0"/>
  </p:normalViewPr>
  <p:slideViewPr>
    <p:cSldViewPr snapToGrid="0">
      <p:cViewPr varScale="1">
        <p:scale>
          <a:sx n="92" d="100"/>
          <a:sy n="92" d="100"/>
        </p:scale>
        <p:origin x="585" y="42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7679824809073083"/>
          <c:y val="5.9750263572655164E-2"/>
          <c:w val="0.7962242467938988"/>
          <c:h val="0.88049947285468966"/>
        </c:manualLayout>
      </c:layout>
      <c:barChart>
        <c:barDir val="bar"/>
        <c:grouping val="stacked"/>
        <c:varyColors val="1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4C5-4DB7-8D1D-4590E10427F0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C4C5-4DB7-8D1D-4590E10427F0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4C5-4DB7-8D1D-4590E10427F0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4C5-4DB7-8D1D-4590E10427F0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EE09D3BD-9AFA-4BB1-81AB-016C8B875730}" type="VALUE">
                      <a:rPr lang="en-US" altLang="ko-KR">
                        <a:solidFill>
                          <a:schemeClr val="tx1"/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C4C5-4DB7-8D1D-4590E10427F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7E7C72A3-6D87-42A6-99AF-7A321BF45385}" type="VALUE">
                      <a:rPr lang="en-US" altLang="ko-KR">
                        <a:solidFill>
                          <a:schemeClr val="tx1"/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C4C5-4DB7-8D1D-4590E10427F0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0674AB16-2BD1-4837-AD19-70ECA2C68467}" type="VALUE">
                      <a:rPr lang="en-US" altLang="ko-KR">
                        <a:solidFill>
                          <a:schemeClr val="tx1"/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C4C5-4DB7-8D1D-4590E10427F0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D22928BD-8DE5-413B-9EAC-081F04460D53}" type="VALUE">
                      <a:rPr lang="en-US" altLang="ko-KR">
                        <a:solidFill>
                          <a:schemeClr val="tx1"/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C4C5-4DB7-8D1D-4590E10427F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Python</c:v>
                </c:pt>
                <c:pt idx="1">
                  <c:v>Konlpy</c:v>
                </c:pt>
                <c:pt idx="2">
                  <c:v>GRU</c:v>
                </c:pt>
                <c:pt idx="3">
                  <c:v>Selenium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30</c:v>
                </c:pt>
                <c:pt idx="2">
                  <c:v>30</c:v>
                </c:pt>
                <c:pt idx="3">
                  <c:v>10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사용률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C4C5-4DB7-8D1D-4590E10427F0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892797664"/>
        <c:axId val="892796832"/>
      </c:barChart>
      <c:catAx>
        <c:axId val="892797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92796832"/>
        <c:crosses val="autoZero"/>
        <c:auto val="1"/>
        <c:lblAlgn val="ctr"/>
        <c:lblOffset val="100"/>
        <c:noMultiLvlLbl val="0"/>
      </c:catAx>
      <c:valAx>
        <c:axId val="8927968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92797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440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32544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2943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6691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0288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6.png"/><Relationship Id="rId7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7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7.png"/><Relationship Id="rId9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7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7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37.png"/><Relationship Id="rId9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7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43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7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37.png"/><Relationship Id="rId9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3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3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0"/>
            <a:ext cx="12192000" cy="30241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2860244" y="718922"/>
            <a:ext cx="633453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000" b="1" spc="-15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한컴 윤고딕 760"/>
                <a:ea typeface="한컴 윤고딕 760"/>
              </a:rPr>
              <a:t>네이버 영화 리뷰 데이터를 이용한</a:t>
            </a:r>
            <a:endParaRPr lang="en-US" altLang="ko-KR" sz="4000" b="1" spc="-150" dirty="0">
              <a:solidFill>
                <a:schemeClr val="lt1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한컴 윤고딕 760"/>
              <a:ea typeface="한컴 윤고딕 760"/>
            </a:endParaRPr>
          </a:p>
          <a:p>
            <a:pPr algn="ctr">
              <a:defRPr/>
            </a:pPr>
            <a:r>
              <a:rPr lang="ko-KR" altLang="en-US" sz="4000" b="1" spc="-150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한컴 윤고딕 760"/>
                <a:ea typeface="한컴 윤고딕 760"/>
              </a:rPr>
              <a:t>영화 리뷰 평점 예측하기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91706" y="3580645"/>
            <a:ext cx="386516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팀장 </a:t>
            </a:r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유민석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defRPr/>
            </a:pP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팀원 구은혜 </a:t>
            </a:r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박지홍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엄예찬 임예지 최서연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5735" y="266697"/>
            <a:ext cx="2059305" cy="5124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1400">
                <a:solidFill>
                  <a:srgbClr val="67530E"/>
                </a:solidFill>
                <a:latin typeface="Candara"/>
              </a:rPr>
              <a:t>Muchine learning Project</a:t>
            </a:r>
          </a:p>
          <a:p>
            <a:pPr lvl="0" algn="r">
              <a:defRPr/>
            </a:pPr>
            <a:r>
              <a:rPr lang="en-US" altLang="ko-KR" sz="1400">
                <a:solidFill>
                  <a:srgbClr val="67530E"/>
                </a:solidFill>
                <a:latin typeface="Candara"/>
              </a:rPr>
              <a:t>by Team </a:t>
            </a:r>
            <a:r>
              <a:rPr lang="ko-KR" altLang="en-US" sz="1400">
                <a:solidFill>
                  <a:srgbClr val="67530E"/>
                </a:solidFill>
                <a:latin typeface="한컴 윤고딕 740"/>
                <a:ea typeface="한컴 윤고딕 740"/>
              </a:rPr>
              <a:t>먼지점프</a:t>
            </a:r>
            <a:endParaRPr lang="en-US" altLang="ko-KR" sz="1400">
              <a:solidFill>
                <a:srgbClr val="67530E"/>
              </a:solidFill>
              <a:latin typeface="한컴 윤고딕 740"/>
              <a:ea typeface="한컴 윤고딕 740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240111" y="789917"/>
            <a:ext cx="1857882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172641" y="2333624"/>
            <a:ext cx="1476374" cy="1452563"/>
          </a:xfrm>
          <a:prstGeom prst="ellipse">
            <a:avLst/>
          </a:prstGeom>
          <a:solidFill>
            <a:schemeClr val="accent2"/>
          </a:solidFill>
          <a:ln w="63500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7702" y="2587990"/>
            <a:ext cx="917209" cy="917209"/>
          </a:xfrm>
          <a:prstGeom prst="rect">
            <a:avLst/>
          </a:prstGeom>
        </p:spPr>
      </p:pic>
      <p:cxnSp>
        <p:nvCxnSpPr>
          <p:cNvPr id="30" name="직선 연결선 29"/>
          <p:cNvCxnSpPr/>
          <p:nvPr/>
        </p:nvCxnSpPr>
        <p:spPr>
          <a:xfrm rot="16200000" flipH="1">
            <a:off x="4423168" y="4887516"/>
            <a:ext cx="3345665" cy="0"/>
          </a:xfrm>
          <a:prstGeom prst="line">
            <a:avLst/>
          </a:prstGeom>
          <a:ln w="2540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7DE6305D-7364-4D3C-969A-06F8FDE0A7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0633668"/>
              </p:ext>
            </p:extLst>
          </p:nvPr>
        </p:nvGraphicFramePr>
        <p:xfrm>
          <a:off x="6370204" y="4374461"/>
          <a:ext cx="5649151" cy="2338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5473E85-E3DF-408D-8580-5393CF4B6CE8}"/>
              </a:ext>
            </a:extLst>
          </p:cNvPr>
          <p:cNvSpPr txBox="1"/>
          <p:nvPr/>
        </p:nvSpPr>
        <p:spPr>
          <a:xfrm>
            <a:off x="2306925" y="4345083"/>
            <a:ext cx="1106631" cy="3745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개발일정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24A02D-935F-46C5-B00F-3982DDD9C5E5}"/>
              </a:ext>
            </a:extLst>
          </p:cNvPr>
          <p:cNvSpPr txBox="1"/>
          <p:nvPr/>
        </p:nvSpPr>
        <p:spPr>
          <a:xfrm>
            <a:off x="1957344" y="6129903"/>
            <a:ext cx="1614545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Work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DADED-E702-425B-89BE-F746F02C924D}"/>
              </a:ext>
            </a:extLst>
          </p:cNvPr>
          <p:cNvSpPr txBox="1"/>
          <p:nvPr/>
        </p:nvSpPr>
        <p:spPr>
          <a:xfrm>
            <a:off x="6546379" y="3197364"/>
            <a:ext cx="3996607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영화 리뷰데이터를 학습하여 리뷰의 평점을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예측해보자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20D367-4BFB-44E5-993A-6B7B1DECD770}"/>
              </a:ext>
            </a:extLst>
          </p:cNvPr>
          <p:cNvSpPr txBox="1"/>
          <p:nvPr/>
        </p:nvSpPr>
        <p:spPr>
          <a:xfrm>
            <a:off x="6546379" y="3782139"/>
            <a:ext cx="3429144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리뷰의 평점을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1~10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점까지 예측 가능하도록 설계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FAF32-027E-410A-A75D-EE374736C9C0}"/>
              </a:ext>
            </a:extLst>
          </p:cNvPr>
          <p:cNvSpPr txBox="1"/>
          <p:nvPr/>
        </p:nvSpPr>
        <p:spPr>
          <a:xfrm>
            <a:off x="442185" y="4770803"/>
            <a:ext cx="4900701" cy="132343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2022-01-10 : 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수집 및 </a:t>
            </a:r>
            <a:r>
              <a:rPr lang="ko-KR" altLang="en-US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2022-01-10 ~ 2022-01-11 : 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구현 및 학습 </a:t>
            </a:r>
          </a:p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2022-01-12 ~ 2022-01-14 : 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평가 및 최적화 </a:t>
            </a:r>
          </a:p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2022-01-14 : 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결과 시각화 및 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PPT 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작성</a:t>
            </a:r>
          </a:p>
          <a:p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2022-01-15 : 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최종 점검 및 결과물 제출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B34B7D-70CD-46E4-AC98-28DE351FC9A9}"/>
              </a:ext>
            </a:extLst>
          </p:cNvPr>
          <p:cNvSpPr txBox="1"/>
          <p:nvPr/>
        </p:nvSpPr>
        <p:spPr>
          <a:xfrm>
            <a:off x="2546694" y="3197364"/>
            <a:ext cx="62709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AC6643-0200-484E-AD93-22E08A05D5B9}"/>
              </a:ext>
            </a:extLst>
          </p:cNvPr>
          <p:cNvSpPr txBox="1"/>
          <p:nvPr/>
        </p:nvSpPr>
        <p:spPr>
          <a:xfrm>
            <a:off x="442185" y="6461169"/>
            <a:ext cx="1991989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네이버영화 리뷰데이터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6096000" y="1462767"/>
            <a:ext cx="4004582" cy="4004582"/>
          </a:xfrm>
          <a:prstGeom prst="ellipse">
            <a:avLst/>
          </a:prstGeom>
          <a:pattFill prst="dkDnDiag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6" name="그룹 45"/>
          <p:cNvGrpSpPr/>
          <p:nvPr/>
        </p:nvGrpSpPr>
        <p:grpSpPr>
          <a:xfrm>
            <a:off x="1859317" y="723444"/>
            <a:ext cx="4947103" cy="4947103"/>
            <a:chOff x="4338637" y="1952624"/>
            <a:chExt cx="3514725" cy="3514725"/>
          </a:xfrm>
        </p:grpSpPr>
        <p:sp>
          <p:nvSpPr>
            <p:cNvPr id="42" name="타원 41"/>
            <p:cNvSpPr/>
            <p:nvPr/>
          </p:nvSpPr>
          <p:spPr>
            <a:xfrm>
              <a:off x="4338637" y="1952624"/>
              <a:ext cx="3514725" cy="3514725"/>
            </a:xfrm>
            <a:prstGeom prst="ellipse">
              <a:avLst/>
            </a:prstGeom>
            <a:solidFill>
              <a:schemeClr val="accent2">
                <a:alpha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999894" y="3512576"/>
              <a:ext cx="2219290" cy="4962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4000" b="1">
                  <a:solidFill>
                    <a:schemeClr val="bg1"/>
                  </a:solidFill>
                  <a:latin typeface="한컴 윤고딕 760"/>
                  <a:ea typeface="한컴 윤고딕 760"/>
                </a:rPr>
                <a:t>데이터 수집</a:t>
              </a:r>
            </a:p>
          </p:txBody>
        </p:sp>
      </p:grpSp>
      <p:grpSp>
        <p:nvGrpSpPr>
          <p:cNvPr id="47" name="그룹 31"/>
          <p:cNvGrpSpPr/>
          <p:nvPr/>
        </p:nvGrpSpPr>
        <p:grpSpPr>
          <a:xfrm rot="21600000" flipH="1">
            <a:off x="11374567" y="0"/>
            <a:ext cx="579033" cy="1227831"/>
            <a:chOff x="662180" y="-1"/>
            <a:chExt cx="1884872" cy="4242180"/>
          </a:xfrm>
          <a:solidFill>
            <a:srgbClr val="F8B03A">
              <a:alpha val="100000"/>
            </a:srgbClr>
          </a:solidFill>
        </p:grpSpPr>
        <p:sp>
          <p:nvSpPr>
            <p:cNvPr id="48" name="오각형 35"/>
            <p:cNvSpPr/>
            <p:nvPr/>
          </p:nvSpPr>
          <p:spPr>
            <a:xfrm rot="5400000">
              <a:off x="-516474" y="1178653"/>
              <a:ext cx="4242180" cy="1884872"/>
            </a:xfrm>
            <a:prstGeom prst="homePlate">
              <a:avLst>
                <a:gd name="adj" fmla="val 50000"/>
              </a:avLst>
            </a:prstGeom>
            <a:solidFill>
              <a:srgbClr val="F8B03A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Arial"/>
                <a:ea typeface="나눔바른고딕 UltraLight"/>
                <a:cs typeface="Arial"/>
              </a:endParaRPr>
            </a:p>
          </p:txBody>
        </p:sp>
        <p:cxnSp>
          <p:nvCxnSpPr>
            <p:cNvPr id="49" name="직선 연결선 36"/>
            <p:cNvCxnSpPr/>
            <p:nvPr/>
          </p:nvCxnSpPr>
          <p:spPr>
            <a:xfrm>
              <a:off x="793708" y="3111827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  <p:cxnSp>
          <p:nvCxnSpPr>
            <p:cNvPr id="50" name="직선 연결선 37"/>
            <p:cNvCxnSpPr/>
            <p:nvPr/>
          </p:nvCxnSpPr>
          <p:spPr>
            <a:xfrm>
              <a:off x="793708" y="710870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</p:grp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2">
            <a:extLst>
              <a:ext uri="783A4284-B454-46f5-B8C8-42B5039CE256">
                <hp:hncPhoto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imgLayer xmlns:hd="http://schemas.haansoft.com/office/drawingml/8.0" r:embed="rId3">
                    <hd:imgEffect xmlns:hd="http://schemas.haansoft.com/office/drawingml/8.0">
                      <hd:artEffectSketch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11394587" y="276530"/>
            <a:ext cx="542316" cy="542316"/>
          </a:xfrm>
          <a:prstGeom prst="rect">
            <a:avLst/>
          </a:prstGeom>
        </p:spPr>
      </p:pic>
      <p:sp>
        <p:nvSpPr>
          <p:cNvPr id="52" name="TextBox 39"/>
          <p:cNvSpPr txBox="1"/>
          <p:nvPr/>
        </p:nvSpPr>
        <p:spPr>
          <a:xfrm>
            <a:off x="6898258" y="3145116"/>
            <a:ext cx="2815676" cy="567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댓글 수집</a:t>
            </a:r>
          </a:p>
          <a:p>
            <a:pPr marL="285750" indent="-2857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한국어 불용어 수집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664527" y="1543118"/>
            <a:ext cx="0" cy="352900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17"/>
          <p:cNvSpPr txBox="1"/>
          <p:nvPr/>
        </p:nvSpPr>
        <p:spPr>
          <a:xfrm>
            <a:off x="193464" y="347347"/>
            <a:ext cx="498051" cy="4222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1" i="0" u="none" strike="noStrike" kern="1200" cap="none" spc="0" normalizeH="0" baseline="0">
                <a:solidFill>
                  <a:schemeClr val="dk1"/>
                </a:solidFill>
                <a:latin typeface="Arial"/>
                <a:ea typeface="나눔바른고딕 UltraLight"/>
                <a:cs typeface="Arial"/>
              </a:rPr>
              <a:t>01</a:t>
            </a:r>
          </a:p>
        </p:txBody>
      </p:sp>
      <p:sp>
        <p:nvSpPr>
          <p:cNvPr id="45" name="TextBox 18"/>
          <p:cNvSpPr txBox="1"/>
          <p:nvPr/>
        </p:nvSpPr>
        <p:spPr>
          <a:xfrm>
            <a:off x="193463" y="675148"/>
            <a:ext cx="2012527" cy="5421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000" b="0" i="0" u="none" strike="noStrike" kern="1200" cap="none" spc="-150" normalizeH="0" baseline="0">
                <a:solidFill>
                  <a:schemeClr val="dk1"/>
                </a:solidFill>
                <a:latin typeface="한컴 윤고딕 760"/>
                <a:ea typeface="한컴 윤고딕 760"/>
              </a:rPr>
              <a:t>데이터 수집</a:t>
            </a:r>
          </a:p>
        </p:txBody>
      </p:sp>
      <p:grpSp>
        <p:nvGrpSpPr>
          <p:cNvPr id="63" name="그룹 31"/>
          <p:cNvGrpSpPr/>
          <p:nvPr/>
        </p:nvGrpSpPr>
        <p:grpSpPr>
          <a:xfrm rot="21600000" flipH="1">
            <a:off x="11374567" y="0"/>
            <a:ext cx="579033" cy="1227831"/>
            <a:chOff x="662180" y="-1"/>
            <a:chExt cx="1884872" cy="4242180"/>
          </a:xfrm>
          <a:solidFill>
            <a:srgbClr val="F8B03A">
              <a:alpha val="100000"/>
            </a:srgbClr>
          </a:solidFill>
        </p:grpSpPr>
        <p:sp>
          <p:nvSpPr>
            <p:cNvPr id="64" name="오각형 35"/>
            <p:cNvSpPr/>
            <p:nvPr/>
          </p:nvSpPr>
          <p:spPr>
            <a:xfrm rot="5400000">
              <a:off x="-516474" y="1178653"/>
              <a:ext cx="4242180" cy="1884872"/>
            </a:xfrm>
            <a:prstGeom prst="homePlate">
              <a:avLst>
                <a:gd name="adj" fmla="val 50000"/>
              </a:avLst>
            </a:prstGeom>
            <a:solidFill>
              <a:srgbClr val="F8B03A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Arial"/>
                <a:ea typeface="나눔바른고딕 UltraLight"/>
                <a:cs typeface="Arial"/>
              </a:endParaRPr>
            </a:p>
          </p:txBody>
        </p:sp>
        <p:cxnSp>
          <p:nvCxnSpPr>
            <p:cNvPr id="65" name="직선 연결선 36"/>
            <p:cNvCxnSpPr/>
            <p:nvPr/>
          </p:nvCxnSpPr>
          <p:spPr>
            <a:xfrm>
              <a:off x="793708" y="3111827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  <p:cxnSp>
          <p:nvCxnSpPr>
            <p:cNvPr id="66" name="직선 연결선 37"/>
            <p:cNvCxnSpPr/>
            <p:nvPr/>
          </p:nvCxnSpPr>
          <p:spPr>
            <a:xfrm>
              <a:off x="793708" y="710870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</p:grp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2">
            <a:extLst>
              <a:ext uri="783A4284-B454-46f5-B8C8-42B5039CE256">
                <hp:hncPhoto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imgLayer xmlns:hd="http://schemas.haansoft.com/office/drawingml/8.0" r:embed="rId3">
                    <hd:imgEffect xmlns:hd="http://schemas.haansoft.com/office/drawingml/8.0">
                      <hd:artEffectSketch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11394587" y="276530"/>
            <a:ext cx="542316" cy="542316"/>
          </a:xfrm>
          <a:prstGeom prst="rect">
            <a:avLst/>
          </a:prstGeom>
        </p:spPr>
      </p:pic>
      <p:sp>
        <p:nvSpPr>
          <p:cNvPr id="68" name="TextBox 29"/>
          <p:cNvSpPr txBox="1"/>
          <p:nvPr/>
        </p:nvSpPr>
        <p:spPr>
          <a:xfrm>
            <a:off x="528107" y="1452392"/>
            <a:ext cx="3352467" cy="108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5000" b="1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댓글 수집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684107"/>
                </a:solidFill>
                <a:latin typeface="Candara"/>
              </a:rPr>
              <a:t>(selenium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684107"/>
                </a:solidFill>
                <a:latin typeface="Candara"/>
              </a:rPr>
              <a:t>을 이용하여 댓글 수집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684107"/>
                </a:solidFill>
                <a:latin typeface="Candara"/>
              </a:rPr>
              <a:t>)</a:t>
            </a: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ABA60A78-86F5-4F97-B69B-AAFDE7BE73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869" y="1504361"/>
            <a:ext cx="7782238" cy="3529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402409-00A9-4DD4-8568-9C27EC3DE5D7}"/>
              </a:ext>
            </a:extLst>
          </p:cNvPr>
          <p:cNvSpPr txBox="1"/>
          <p:nvPr/>
        </p:nvSpPr>
        <p:spPr>
          <a:xfrm>
            <a:off x="7842849" y="5221431"/>
            <a:ext cx="407034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한컴 윤고딕 740"/>
              </a:rPr>
              <a:t>네이버 영화에서 리뷰데이터를 </a:t>
            </a:r>
            <a:r>
              <a:rPr lang="ko-KR" altLang="en-US" dirty="0" err="1">
                <a:latin typeface="한컴 윤고딕 740"/>
              </a:rPr>
              <a:t>크롤링</a:t>
            </a:r>
            <a:endParaRPr lang="ko-KR" altLang="en-US" dirty="0">
              <a:latin typeface="한컴 윤고딕 740"/>
            </a:endParaRPr>
          </a:p>
        </p:txBody>
      </p:sp>
    </p:spTree>
    <p:extLst>
      <p:ext uri="{BB962C8B-B14F-4D97-AF65-F5344CB8AC3E}">
        <p14:creationId xmlns:p14="http://schemas.microsoft.com/office/powerpoint/2010/main" val="83511063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6096000" y="2021100"/>
            <a:ext cx="0" cy="352900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17"/>
          <p:cNvSpPr txBox="1"/>
          <p:nvPr/>
        </p:nvSpPr>
        <p:spPr>
          <a:xfrm>
            <a:off x="193464" y="347347"/>
            <a:ext cx="498051" cy="4222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1" i="0" u="none" strike="noStrike" kern="1200" cap="none" spc="0" normalizeH="0" baseline="0">
                <a:solidFill>
                  <a:schemeClr val="dk1"/>
                </a:solidFill>
                <a:latin typeface="Arial"/>
                <a:ea typeface="나눔바른고딕 UltraLight"/>
                <a:cs typeface="Arial"/>
              </a:rPr>
              <a:t>01</a:t>
            </a:r>
          </a:p>
        </p:txBody>
      </p:sp>
      <p:sp>
        <p:nvSpPr>
          <p:cNvPr id="45" name="TextBox 18"/>
          <p:cNvSpPr txBox="1"/>
          <p:nvPr/>
        </p:nvSpPr>
        <p:spPr>
          <a:xfrm>
            <a:off x="193463" y="675148"/>
            <a:ext cx="2012527" cy="5421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000" b="0" i="0" u="none" strike="noStrike" kern="1200" cap="none" spc="-150" normalizeH="0" baseline="0">
                <a:solidFill>
                  <a:schemeClr val="dk1"/>
                </a:solidFill>
                <a:latin typeface="한컴 윤고딕 760"/>
                <a:ea typeface="한컴 윤고딕 760"/>
              </a:rPr>
              <a:t>데이터 수집</a:t>
            </a:r>
          </a:p>
        </p:txBody>
      </p:sp>
      <p:grpSp>
        <p:nvGrpSpPr>
          <p:cNvPr id="63" name="그룹 31"/>
          <p:cNvGrpSpPr/>
          <p:nvPr/>
        </p:nvGrpSpPr>
        <p:grpSpPr>
          <a:xfrm rot="21600000" flipH="1">
            <a:off x="11374567" y="0"/>
            <a:ext cx="579033" cy="1227831"/>
            <a:chOff x="662180" y="-1"/>
            <a:chExt cx="1884872" cy="4242180"/>
          </a:xfrm>
          <a:solidFill>
            <a:srgbClr val="F8B03A">
              <a:alpha val="100000"/>
            </a:srgbClr>
          </a:solidFill>
        </p:grpSpPr>
        <p:sp>
          <p:nvSpPr>
            <p:cNvPr id="64" name="오각형 35"/>
            <p:cNvSpPr/>
            <p:nvPr/>
          </p:nvSpPr>
          <p:spPr>
            <a:xfrm rot="5400000">
              <a:off x="-516474" y="1178653"/>
              <a:ext cx="4242180" cy="1884872"/>
            </a:xfrm>
            <a:prstGeom prst="homePlate">
              <a:avLst>
                <a:gd name="adj" fmla="val 50000"/>
              </a:avLst>
            </a:prstGeom>
            <a:solidFill>
              <a:srgbClr val="F8B03A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Arial"/>
                <a:ea typeface="나눔바른고딕 UltraLight"/>
                <a:cs typeface="Arial"/>
              </a:endParaRPr>
            </a:p>
          </p:txBody>
        </p:sp>
        <p:cxnSp>
          <p:nvCxnSpPr>
            <p:cNvPr id="65" name="직선 연결선 36"/>
            <p:cNvCxnSpPr/>
            <p:nvPr/>
          </p:nvCxnSpPr>
          <p:spPr>
            <a:xfrm>
              <a:off x="793708" y="3111827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  <p:cxnSp>
          <p:nvCxnSpPr>
            <p:cNvPr id="66" name="직선 연결선 37"/>
            <p:cNvCxnSpPr/>
            <p:nvPr/>
          </p:nvCxnSpPr>
          <p:spPr>
            <a:xfrm>
              <a:off x="793708" y="710870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</p:grp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2">
            <a:extLst>
              <a:ext uri="783A4284-B454-46f5-B8C8-42B5039CE256">
                <hp:hncPhoto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  <hd:imgLayer xmlns:hd="http://schemas.haansoft.com/office/drawingml/8.0" r:embed="rId3">
                    <hd:imgEffect xmlns:hd="http://schemas.haansoft.com/office/drawingml/8.0">
                      <hd:artEffectSketch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11394587" y="276530"/>
            <a:ext cx="542316" cy="542316"/>
          </a:xfrm>
          <a:prstGeom prst="rect">
            <a:avLst/>
          </a:prstGeom>
        </p:spPr>
      </p:pic>
      <p:sp>
        <p:nvSpPr>
          <p:cNvPr id="68" name="TextBox 29"/>
          <p:cNvSpPr txBox="1"/>
          <p:nvPr/>
        </p:nvSpPr>
        <p:spPr>
          <a:xfrm>
            <a:off x="528107" y="1452392"/>
            <a:ext cx="3352467" cy="108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5000" b="1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댓글 수집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684107"/>
                </a:solidFill>
                <a:latin typeface="Candara"/>
              </a:rPr>
              <a:t>(selenium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684107"/>
                </a:solidFill>
                <a:latin typeface="Candara"/>
              </a:rPr>
              <a:t>을 이용하여 댓글 수집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684107"/>
                </a:solidFill>
                <a:latin typeface="Candara"/>
              </a:rPr>
              <a:t>)</a:t>
            </a:r>
          </a:p>
        </p:txBody>
      </p:sp>
      <p:sp>
        <p:nvSpPr>
          <p:cNvPr id="69" name="TextBox 30"/>
          <p:cNvSpPr txBox="1"/>
          <p:nvPr/>
        </p:nvSpPr>
        <p:spPr>
          <a:xfrm>
            <a:off x="521460" y="2887381"/>
            <a:ext cx="5574540" cy="387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7000" indent="-35700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Pct val="70000"/>
              <a:buFont typeface="Wingdings"/>
              <a:buChar char="u"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박스오피스 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TOP100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 영화 제목 추출</a:t>
            </a:r>
          </a:p>
        </p:txBody>
      </p:sp>
      <p:pic>
        <p:nvPicPr>
          <p:cNvPr id="73" name="그림 72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6545036" y="4985528"/>
            <a:ext cx="4680585" cy="1132375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799588" y="881618"/>
            <a:ext cx="4049288" cy="3325651"/>
          </a:xfrm>
          <a:prstGeom prst="rect">
            <a:avLst/>
          </a:prstGeom>
        </p:spPr>
      </p:pic>
      <p:sp>
        <p:nvSpPr>
          <p:cNvPr id="77" name="도형 76"/>
          <p:cNvSpPr/>
          <p:nvPr/>
        </p:nvSpPr>
        <p:spPr>
          <a:xfrm rot="8870511">
            <a:off x="8622237" y="4303673"/>
            <a:ext cx="703346" cy="621018"/>
          </a:xfrm>
          <a:prstGeom prst="swooshArrow">
            <a:avLst>
              <a:gd name="adj1" fmla="val 32812"/>
              <a:gd name="adj2" fmla="val 44060"/>
            </a:avLst>
          </a:prstGeom>
          <a:solidFill>
            <a:srgbClr val="F8B03A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3A3838"/>
              </a:solidFill>
              <a:latin typeface="Arial"/>
              <a:ea typeface="나눔바른고딕 UltraLigh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846074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6096000" y="2021100"/>
            <a:ext cx="0" cy="352900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17"/>
          <p:cNvSpPr txBox="1"/>
          <p:nvPr/>
        </p:nvSpPr>
        <p:spPr>
          <a:xfrm>
            <a:off x="193464" y="347347"/>
            <a:ext cx="498051" cy="4222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1" i="0" u="none" strike="noStrike" kern="1200" cap="none" spc="0" normalizeH="0" baseline="0">
                <a:solidFill>
                  <a:schemeClr val="dk1"/>
                </a:solidFill>
                <a:latin typeface="Arial"/>
                <a:ea typeface="나눔바른고딕 UltraLight"/>
                <a:cs typeface="Arial"/>
              </a:rPr>
              <a:t>01</a:t>
            </a:r>
          </a:p>
        </p:txBody>
      </p:sp>
      <p:sp>
        <p:nvSpPr>
          <p:cNvPr id="45" name="TextBox 18"/>
          <p:cNvSpPr txBox="1"/>
          <p:nvPr/>
        </p:nvSpPr>
        <p:spPr>
          <a:xfrm>
            <a:off x="193463" y="675148"/>
            <a:ext cx="2012527" cy="5421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000" b="0" i="0" u="none" strike="noStrike" kern="1200" cap="none" spc="-150" normalizeH="0" baseline="0">
                <a:solidFill>
                  <a:schemeClr val="dk1"/>
                </a:solidFill>
                <a:latin typeface="한컴 윤고딕 760"/>
                <a:ea typeface="한컴 윤고딕 760"/>
              </a:rPr>
              <a:t>데이터 수집</a:t>
            </a:r>
          </a:p>
        </p:txBody>
      </p:sp>
      <p:grpSp>
        <p:nvGrpSpPr>
          <p:cNvPr id="63" name="그룹 31"/>
          <p:cNvGrpSpPr/>
          <p:nvPr/>
        </p:nvGrpSpPr>
        <p:grpSpPr>
          <a:xfrm rot="21600000" flipH="1">
            <a:off x="11374567" y="0"/>
            <a:ext cx="579033" cy="1227831"/>
            <a:chOff x="662180" y="-1"/>
            <a:chExt cx="1884872" cy="4242180"/>
          </a:xfrm>
          <a:solidFill>
            <a:srgbClr val="F8B03A">
              <a:alpha val="100000"/>
            </a:srgbClr>
          </a:solidFill>
        </p:grpSpPr>
        <p:sp>
          <p:nvSpPr>
            <p:cNvPr id="64" name="오각형 35"/>
            <p:cNvSpPr/>
            <p:nvPr/>
          </p:nvSpPr>
          <p:spPr>
            <a:xfrm rot="5400000">
              <a:off x="-516474" y="1178653"/>
              <a:ext cx="4242180" cy="1884872"/>
            </a:xfrm>
            <a:prstGeom prst="homePlate">
              <a:avLst>
                <a:gd name="adj" fmla="val 50000"/>
              </a:avLst>
            </a:prstGeom>
            <a:solidFill>
              <a:srgbClr val="F8B03A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Arial"/>
                <a:ea typeface="나눔바른고딕 UltraLight"/>
                <a:cs typeface="Arial"/>
              </a:endParaRPr>
            </a:p>
          </p:txBody>
        </p:sp>
        <p:cxnSp>
          <p:nvCxnSpPr>
            <p:cNvPr id="65" name="직선 연결선 36"/>
            <p:cNvCxnSpPr/>
            <p:nvPr/>
          </p:nvCxnSpPr>
          <p:spPr>
            <a:xfrm>
              <a:off x="793708" y="3111827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  <p:cxnSp>
          <p:nvCxnSpPr>
            <p:cNvPr id="66" name="직선 연결선 37"/>
            <p:cNvCxnSpPr/>
            <p:nvPr/>
          </p:nvCxnSpPr>
          <p:spPr>
            <a:xfrm>
              <a:off x="793708" y="710870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</p:grp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2">
            <a:extLst>
              <a:ext uri="783A4284-B454-46f5-B8C8-42B5039CE256">
                <hp:hncPhoto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imgLayer xmlns:hd="http://schemas.haansoft.com/office/drawingml/8.0" r:embed="rId3">
                    <hd:imgEffect xmlns:hd="http://schemas.haansoft.com/office/drawingml/8.0">
                      <hd:artEffectSketch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11394587" y="276530"/>
            <a:ext cx="542316" cy="542316"/>
          </a:xfrm>
          <a:prstGeom prst="rect">
            <a:avLst/>
          </a:prstGeom>
        </p:spPr>
      </p:pic>
      <p:sp>
        <p:nvSpPr>
          <p:cNvPr id="68" name="TextBox 29"/>
          <p:cNvSpPr txBox="1"/>
          <p:nvPr/>
        </p:nvSpPr>
        <p:spPr>
          <a:xfrm>
            <a:off x="528107" y="1452392"/>
            <a:ext cx="3352467" cy="108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5000" b="1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댓글 수집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684107"/>
                </a:solidFill>
                <a:latin typeface="Candara"/>
              </a:rPr>
              <a:t>(selenium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684107"/>
                </a:solidFill>
                <a:latin typeface="Candara"/>
              </a:rPr>
              <a:t>을 이용하여 댓글 수집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684107"/>
                </a:solidFill>
                <a:latin typeface="Candara"/>
              </a:rPr>
              <a:t>)</a:t>
            </a:r>
          </a:p>
        </p:txBody>
      </p:sp>
      <p:sp>
        <p:nvSpPr>
          <p:cNvPr id="69" name="TextBox 30"/>
          <p:cNvSpPr txBox="1"/>
          <p:nvPr/>
        </p:nvSpPr>
        <p:spPr>
          <a:xfrm>
            <a:off x="521460" y="2887381"/>
            <a:ext cx="5574540" cy="387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7000" indent="-35700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Pct val="70000"/>
              <a:buFont typeface="Wingdings"/>
              <a:buChar char="u"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영화 코드 추출</a:t>
            </a:r>
          </a:p>
        </p:txBody>
      </p:sp>
      <p:pic>
        <p:nvPicPr>
          <p:cNvPr id="74" name="그림 73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6535057" y="3895298"/>
            <a:ext cx="4680585" cy="2286425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737453" y="924013"/>
            <a:ext cx="2568162" cy="2118543"/>
          </a:xfrm>
          <a:prstGeom prst="rect">
            <a:avLst/>
          </a:prstGeom>
        </p:spPr>
      </p:pic>
      <p:sp>
        <p:nvSpPr>
          <p:cNvPr id="77" name="도형 76"/>
          <p:cNvSpPr/>
          <p:nvPr/>
        </p:nvSpPr>
        <p:spPr>
          <a:xfrm rot="8870511">
            <a:off x="8622237" y="3213740"/>
            <a:ext cx="703346" cy="621018"/>
          </a:xfrm>
          <a:prstGeom prst="swooshArrow">
            <a:avLst>
              <a:gd name="adj1" fmla="val 32812"/>
              <a:gd name="adj2" fmla="val 44060"/>
            </a:avLst>
          </a:prstGeom>
          <a:solidFill>
            <a:srgbClr val="F8B03A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3A3838"/>
              </a:solidFill>
              <a:latin typeface="Arial"/>
              <a:ea typeface="나눔바른고딕 UltraLight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6096000" y="2021100"/>
            <a:ext cx="0" cy="352900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17"/>
          <p:cNvSpPr txBox="1"/>
          <p:nvPr/>
        </p:nvSpPr>
        <p:spPr>
          <a:xfrm>
            <a:off x="193464" y="347347"/>
            <a:ext cx="498051" cy="4222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1" i="0" u="none" strike="noStrike" kern="1200" cap="none" spc="0" normalizeH="0" baseline="0">
                <a:solidFill>
                  <a:schemeClr val="dk1"/>
                </a:solidFill>
                <a:latin typeface="Arial"/>
                <a:ea typeface="나눔바른고딕 UltraLight"/>
                <a:cs typeface="Arial"/>
              </a:rPr>
              <a:t>01</a:t>
            </a:r>
          </a:p>
        </p:txBody>
      </p:sp>
      <p:sp>
        <p:nvSpPr>
          <p:cNvPr id="45" name="TextBox 18"/>
          <p:cNvSpPr txBox="1"/>
          <p:nvPr/>
        </p:nvSpPr>
        <p:spPr>
          <a:xfrm>
            <a:off x="193463" y="675148"/>
            <a:ext cx="2012527" cy="5421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000" b="0" i="0" u="none" strike="noStrike" kern="1200" cap="none" spc="-150" normalizeH="0" baseline="0">
                <a:solidFill>
                  <a:schemeClr val="dk1"/>
                </a:solidFill>
                <a:latin typeface="한컴 윤고딕 760"/>
                <a:ea typeface="한컴 윤고딕 760"/>
              </a:rPr>
              <a:t>데이터 수집</a:t>
            </a:r>
          </a:p>
        </p:txBody>
      </p:sp>
      <p:grpSp>
        <p:nvGrpSpPr>
          <p:cNvPr id="63" name="그룹 31"/>
          <p:cNvGrpSpPr/>
          <p:nvPr/>
        </p:nvGrpSpPr>
        <p:grpSpPr>
          <a:xfrm rot="21600000" flipH="1">
            <a:off x="11374567" y="0"/>
            <a:ext cx="579033" cy="1227831"/>
            <a:chOff x="662180" y="-1"/>
            <a:chExt cx="1884872" cy="4242180"/>
          </a:xfrm>
          <a:solidFill>
            <a:srgbClr val="F8B03A">
              <a:alpha val="100000"/>
            </a:srgbClr>
          </a:solidFill>
        </p:grpSpPr>
        <p:sp>
          <p:nvSpPr>
            <p:cNvPr id="64" name="오각형 35"/>
            <p:cNvSpPr/>
            <p:nvPr/>
          </p:nvSpPr>
          <p:spPr>
            <a:xfrm rot="5400000">
              <a:off x="-516474" y="1178653"/>
              <a:ext cx="4242180" cy="1884872"/>
            </a:xfrm>
            <a:prstGeom prst="homePlate">
              <a:avLst>
                <a:gd name="adj" fmla="val 50000"/>
              </a:avLst>
            </a:prstGeom>
            <a:solidFill>
              <a:srgbClr val="F8B03A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Arial"/>
                <a:ea typeface="나눔바른고딕 UltraLight"/>
                <a:cs typeface="Arial"/>
              </a:endParaRPr>
            </a:p>
          </p:txBody>
        </p:sp>
        <p:cxnSp>
          <p:nvCxnSpPr>
            <p:cNvPr id="65" name="직선 연결선 36"/>
            <p:cNvCxnSpPr/>
            <p:nvPr/>
          </p:nvCxnSpPr>
          <p:spPr>
            <a:xfrm>
              <a:off x="793708" y="3111827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  <p:cxnSp>
          <p:nvCxnSpPr>
            <p:cNvPr id="66" name="직선 연결선 37"/>
            <p:cNvCxnSpPr/>
            <p:nvPr/>
          </p:nvCxnSpPr>
          <p:spPr>
            <a:xfrm>
              <a:off x="793708" y="710870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</p:grp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2">
            <a:extLst>
              <a:ext uri="783A4284-B454-46f5-B8C8-42B5039CE256">
                <hp:hncPhoto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imgLayer xmlns:hd="http://schemas.haansoft.com/office/drawingml/8.0" r:embed="rId3">
                    <hd:imgEffect xmlns:hd="http://schemas.haansoft.com/office/drawingml/8.0">
                      <hd:artEffectSketch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11394587" y="276530"/>
            <a:ext cx="542316" cy="542316"/>
          </a:xfrm>
          <a:prstGeom prst="rect">
            <a:avLst/>
          </a:prstGeom>
        </p:spPr>
      </p:pic>
      <p:sp>
        <p:nvSpPr>
          <p:cNvPr id="68" name="TextBox 29"/>
          <p:cNvSpPr txBox="1"/>
          <p:nvPr/>
        </p:nvSpPr>
        <p:spPr>
          <a:xfrm>
            <a:off x="528107" y="1452392"/>
            <a:ext cx="3352467" cy="108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5000" b="1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댓글 수집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684107"/>
                </a:solidFill>
                <a:latin typeface="Candara"/>
              </a:rPr>
              <a:t>(selenium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684107"/>
                </a:solidFill>
                <a:latin typeface="Candara"/>
              </a:rPr>
              <a:t>을 이용하여 댓글 수집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684107"/>
                </a:solidFill>
                <a:latin typeface="Candara"/>
              </a:rPr>
              <a:t>)</a:t>
            </a:r>
          </a:p>
        </p:txBody>
      </p:sp>
      <p:sp>
        <p:nvSpPr>
          <p:cNvPr id="69" name="TextBox 30"/>
          <p:cNvSpPr txBox="1"/>
          <p:nvPr/>
        </p:nvSpPr>
        <p:spPr>
          <a:xfrm>
            <a:off x="521460" y="2887381"/>
            <a:ext cx="5574540" cy="996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7000" indent="-35700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Pct val="70000"/>
              <a:buFont typeface="Wingdings"/>
              <a:buChar char="u"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셀레니움 이용하여 각 영화별 댓글 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100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개 추출</a:t>
            </a:r>
          </a:p>
          <a:p>
            <a:pPr marL="357000" indent="-35700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Pct val="70000"/>
              <a:buFont typeface="Wingdings"/>
              <a:buChar char="u"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684107"/>
              </a:solidFill>
              <a:latin typeface="한컴 윤고딕 740"/>
              <a:ea typeface="한컴 윤고딕 740"/>
            </a:endParaRPr>
          </a:p>
          <a:p>
            <a:pPr marL="357000" indent="-35700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Pct val="70000"/>
              <a:buFont typeface="Wingdings"/>
              <a:buChar char="u"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총 댓글 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10,000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개의 데이터 파일 생성</a:t>
            </a: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37193" y="1867273"/>
            <a:ext cx="4680585" cy="3696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6096000" y="2021100"/>
            <a:ext cx="0" cy="352900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17"/>
          <p:cNvSpPr txBox="1"/>
          <p:nvPr/>
        </p:nvSpPr>
        <p:spPr>
          <a:xfrm>
            <a:off x="193464" y="347347"/>
            <a:ext cx="498051" cy="4222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1" i="0" u="none" strike="noStrike" kern="1200" cap="none" spc="0" normalizeH="0" baseline="0">
                <a:solidFill>
                  <a:schemeClr val="dk1"/>
                </a:solidFill>
                <a:latin typeface="Arial"/>
                <a:ea typeface="나눔바른고딕 UltraLight"/>
                <a:cs typeface="Arial"/>
              </a:rPr>
              <a:t>01</a:t>
            </a:r>
          </a:p>
        </p:txBody>
      </p:sp>
      <p:sp>
        <p:nvSpPr>
          <p:cNvPr id="45" name="TextBox 18"/>
          <p:cNvSpPr txBox="1"/>
          <p:nvPr/>
        </p:nvSpPr>
        <p:spPr>
          <a:xfrm>
            <a:off x="193463" y="675148"/>
            <a:ext cx="2012527" cy="5421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000" b="0" i="0" u="none" strike="noStrike" kern="1200" cap="none" spc="-150" normalizeH="0" baseline="0">
                <a:solidFill>
                  <a:schemeClr val="dk1"/>
                </a:solidFill>
                <a:latin typeface="한컴 윤고딕 760"/>
                <a:ea typeface="한컴 윤고딕 760"/>
              </a:rPr>
              <a:t>데이터 수집</a:t>
            </a:r>
          </a:p>
        </p:txBody>
      </p:sp>
      <p:grpSp>
        <p:nvGrpSpPr>
          <p:cNvPr id="63" name="그룹 31"/>
          <p:cNvGrpSpPr/>
          <p:nvPr/>
        </p:nvGrpSpPr>
        <p:grpSpPr>
          <a:xfrm rot="21600000" flipH="1">
            <a:off x="11374567" y="0"/>
            <a:ext cx="579033" cy="1227831"/>
            <a:chOff x="662180" y="-1"/>
            <a:chExt cx="1884872" cy="4242180"/>
          </a:xfrm>
          <a:solidFill>
            <a:srgbClr val="F8B03A">
              <a:alpha val="100000"/>
            </a:srgbClr>
          </a:solidFill>
        </p:grpSpPr>
        <p:sp>
          <p:nvSpPr>
            <p:cNvPr id="64" name="오각형 35"/>
            <p:cNvSpPr/>
            <p:nvPr/>
          </p:nvSpPr>
          <p:spPr>
            <a:xfrm rot="5400000">
              <a:off x="-516474" y="1178653"/>
              <a:ext cx="4242180" cy="1884872"/>
            </a:xfrm>
            <a:prstGeom prst="homePlate">
              <a:avLst>
                <a:gd name="adj" fmla="val 50000"/>
              </a:avLst>
            </a:prstGeom>
            <a:solidFill>
              <a:srgbClr val="F8B03A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Arial"/>
                <a:ea typeface="나눔바른고딕 UltraLight"/>
                <a:cs typeface="Arial"/>
              </a:endParaRPr>
            </a:p>
          </p:txBody>
        </p:sp>
        <p:cxnSp>
          <p:nvCxnSpPr>
            <p:cNvPr id="65" name="직선 연결선 36"/>
            <p:cNvCxnSpPr/>
            <p:nvPr/>
          </p:nvCxnSpPr>
          <p:spPr>
            <a:xfrm>
              <a:off x="793708" y="3111827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  <p:cxnSp>
          <p:nvCxnSpPr>
            <p:cNvPr id="66" name="직선 연결선 37"/>
            <p:cNvCxnSpPr/>
            <p:nvPr/>
          </p:nvCxnSpPr>
          <p:spPr>
            <a:xfrm>
              <a:off x="793708" y="710870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</p:grp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2">
            <a:extLst>
              <a:ext uri="783A4284-B454-46f5-B8C8-42B5039CE256">
                <hp:hncPhoto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imgLayer xmlns:hd="http://schemas.haansoft.com/office/drawingml/8.0" r:embed="rId3">
                    <hd:imgEffect xmlns:hd="http://schemas.haansoft.com/office/drawingml/8.0">
                      <hd:artEffectSketch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11394587" y="276530"/>
            <a:ext cx="542316" cy="542316"/>
          </a:xfrm>
          <a:prstGeom prst="rect">
            <a:avLst/>
          </a:prstGeom>
        </p:spPr>
      </p:pic>
      <p:sp>
        <p:nvSpPr>
          <p:cNvPr id="68" name="TextBox 29"/>
          <p:cNvSpPr txBox="1"/>
          <p:nvPr/>
        </p:nvSpPr>
        <p:spPr>
          <a:xfrm>
            <a:off x="528107" y="1452392"/>
            <a:ext cx="4173082" cy="850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5000" b="1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불용어 수집</a:t>
            </a:r>
          </a:p>
        </p:txBody>
      </p:sp>
      <p:sp>
        <p:nvSpPr>
          <p:cNvPr id="69" name="TextBox 30"/>
          <p:cNvSpPr txBox="1"/>
          <p:nvPr/>
        </p:nvSpPr>
        <p:spPr>
          <a:xfrm>
            <a:off x="521460" y="2887381"/>
            <a:ext cx="5574540" cy="996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7000" indent="-35700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Pct val="70000"/>
              <a:buFont typeface="Wingdings"/>
              <a:buChar char="u"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불용어 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TXT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 파일 다운</a:t>
            </a:r>
          </a:p>
          <a:p>
            <a:pPr marL="357000" indent="-35700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Pct val="70000"/>
              <a:buFont typeface="Wingdings"/>
              <a:buChar char="u"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684107"/>
              </a:solidFill>
              <a:latin typeface="한컴 윤고딕 740"/>
              <a:ea typeface="한컴 윤고딕 740"/>
            </a:endParaRPr>
          </a:p>
          <a:p>
            <a:pPr marL="357000" indent="-35700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Pct val="70000"/>
              <a:buFont typeface="Wingdings"/>
              <a:buChar char="u"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TXT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파일을 리스트로 변환</a:t>
            </a:r>
          </a:p>
        </p:txBody>
      </p:sp>
      <p:pic>
        <p:nvPicPr>
          <p:cNvPr id="79" name="그림 78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6514004" y="4670386"/>
            <a:ext cx="4680585" cy="940784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rcRect l="13090" t="6970" r="18460" b="21300"/>
          <a:stretch>
            <a:fillRect/>
          </a:stretch>
        </p:blipFill>
        <p:spPr>
          <a:xfrm>
            <a:off x="7670714" y="1196187"/>
            <a:ext cx="2775119" cy="2519802"/>
          </a:xfrm>
          <a:prstGeom prst="rect">
            <a:avLst/>
          </a:prstGeom>
        </p:spPr>
      </p:pic>
      <p:sp>
        <p:nvSpPr>
          <p:cNvPr id="86" name="도형 85"/>
          <p:cNvSpPr/>
          <p:nvPr/>
        </p:nvSpPr>
        <p:spPr>
          <a:xfrm rot="8870511">
            <a:off x="8622237" y="3941722"/>
            <a:ext cx="703346" cy="621018"/>
          </a:xfrm>
          <a:prstGeom prst="swooshArrow">
            <a:avLst>
              <a:gd name="adj1" fmla="val 32812"/>
              <a:gd name="adj2" fmla="val 4406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6096000" y="1462767"/>
            <a:ext cx="4004582" cy="4004582"/>
          </a:xfrm>
          <a:prstGeom prst="ellipse">
            <a:avLst/>
          </a:prstGeom>
          <a:pattFill prst="dkDnDiag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6" name="그룹 45"/>
          <p:cNvGrpSpPr/>
          <p:nvPr/>
        </p:nvGrpSpPr>
        <p:grpSpPr>
          <a:xfrm>
            <a:off x="1859317" y="723444"/>
            <a:ext cx="4947103" cy="4947103"/>
            <a:chOff x="4338637" y="1952624"/>
            <a:chExt cx="3514725" cy="3514725"/>
          </a:xfrm>
        </p:grpSpPr>
        <p:sp>
          <p:nvSpPr>
            <p:cNvPr id="42" name="타원 41"/>
            <p:cNvSpPr/>
            <p:nvPr/>
          </p:nvSpPr>
          <p:spPr>
            <a:xfrm>
              <a:off x="4338637" y="1952624"/>
              <a:ext cx="3514725" cy="3514725"/>
            </a:xfrm>
            <a:prstGeom prst="ellipse">
              <a:avLst/>
            </a:prstGeom>
            <a:solidFill>
              <a:schemeClr val="accent2">
                <a:alpha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829657" y="3329867"/>
              <a:ext cx="2518978" cy="929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4000" b="1">
                  <a:solidFill>
                    <a:schemeClr val="bg1"/>
                  </a:solidFill>
                  <a:latin typeface="한컴 윤고딕 760"/>
                  <a:ea typeface="한컴 윤고딕 760"/>
                </a:rPr>
                <a:t>공통</a:t>
              </a:r>
            </a:p>
            <a:p>
              <a:pPr algn="ctr">
                <a:defRPr/>
              </a:pPr>
              <a:r>
                <a:rPr lang="ko-KR" altLang="en-US" sz="4000" b="1">
                  <a:solidFill>
                    <a:schemeClr val="bg1"/>
                  </a:solidFill>
                  <a:latin typeface="한컴 윤고딕 760"/>
                  <a:ea typeface="한컴 윤고딕 760"/>
                </a:rPr>
                <a:t>데이터 전처리</a:t>
              </a:r>
            </a:p>
          </p:txBody>
        </p:sp>
      </p:grpSp>
      <p:grpSp>
        <p:nvGrpSpPr>
          <p:cNvPr id="47" name="그룹 31"/>
          <p:cNvGrpSpPr/>
          <p:nvPr/>
        </p:nvGrpSpPr>
        <p:grpSpPr>
          <a:xfrm rot="21600000" flipH="1">
            <a:off x="11374567" y="0"/>
            <a:ext cx="579033" cy="1227831"/>
            <a:chOff x="662180" y="-1"/>
            <a:chExt cx="1884872" cy="4242180"/>
          </a:xfrm>
          <a:solidFill>
            <a:srgbClr val="F8B03A">
              <a:alpha val="100000"/>
            </a:srgbClr>
          </a:solidFill>
        </p:grpSpPr>
        <p:sp>
          <p:nvSpPr>
            <p:cNvPr id="48" name="오각형 35"/>
            <p:cNvSpPr/>
            <p:nvPr/>
          </p:nvSpPr>
          <p:spPr>
            <a:xfrm rot="5400000">
              <a:off x="-516474" y="1178653"/>
              <a:ext cx="4242180" cy="1884872"/>
            </a:xfrm>
            <a:prstGeom prst="homePlate">
              <a:avLst>
                <a:gd name="adj" fmla="val 50000"/>
              </a:avLst>
            </a:prstGeom>
            <a:solidFill>
              <a:srgbClr val="F8B03A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Arial"/>
                <a:ea typeface="나눔바른고딕 UltraLight"/>
                <a:cs typeface="Arial"/>
              </a:endParaRPr>
            </a:p>
          </p:txBody>
        </p:sp>
        <p:cxnSp>
          <p:nvCxnSpPr>
            <p:cNvPr id="49" name="직선 연결선 36"/>
            <p:cNvCxnSpPr/>
            <p:nvPr/>
          </p:nvCxnSpPr>
          <p:spPr>
            <a:xfrm>
              <a:off x="793708" y="3111827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  <p:cxnSp>
          <p:nvCxnSpPr>
            <p:cNvPr id="50" name="직선 연결선 37"/>
            <p:cNvCxnSpPr/>
            <p:nvPr/>
          </p:nvCxnSpPr>
          <p:spPr>
            <a:xfrm>
              <a:off x="793708" y="710870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</p:grp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2">
            <a:extLst>
              <a:ext uri="783A4284-B454-46f5-B8C8-42B5039CE256">
                <hp:hncPhoto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imgLayer xmlns:hd="http://schemas.haansoft.com/office/drawingml/8.0" r:embed="rId3">
                    <hd:imgEffect xmlns:hd="http://schemas.haansoft.com/office/drawingml/8.0">
                      <hd:artEffectSketch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11394587" y="276530"/>
            <a:ext cx="542316" cy="542316"/>
          </a:xfrm>
          <a:prstGeom prst="rect">
            <a:avLst/>
          </a:prstGeom>
        </p:spPr>
      </p:pic>
      <p:sp>
        <p:nvSpPr>
          <p:cNvPr id="54" name="TextBox 39"/>
          <p:cNvSpPr txBox="1"/>
          <p:nvPr/>
        </p:nvSpPr>
        <p:spPr>
          <a:xfrm>
            <a:off x="6806420" y="2726394"/>
            <a:ext cx="409625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kumimoji="0" lang="ko-KR" altLang="en-US" b="0" i="0" u="none" strike="noStrike" kern="1200" cap="none" spc="0" normalizeH="0" baseline="0" dirty="0" err="1">
                <a:solidFill>
                  <a:srgbClr val="684107"/>
                </a:solidFill>
                <a:latin typeface="한컴 윤고딕 740"/>
                <a:ea typeface="한컴 윤고딕 740"/>
              </a:rPr>
              <a:t>불용어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684107"/>
                </a:solidFill>
                <a:latin typeface="한컴 윤고딕 740"/>
                <a:ea typeface="한컴 윤고딕 740"/>
              </a:rPr>
              <a:t> 제거</a:t>
            </a:r>
          </a:p>
          <a:p>
            <a:pPr marL="285750" indent="-2857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kumimoji="0" lang="ko-KR" altLang="en-US" b="0" i="0" u="none" strike="noStrike" kern="1200" cap="none" spc="0" normalizeH="0" baseline="0" dirty="0" err="1">
                <a:solidFill>
                  <a:srgbClr val="684107"/>
                </a:solidFill>
                <a:latin typeface="한컴 윤고딕 740"/>
                <a:ea typeface="한컴 윤고딕 740"/>
              </a:rPr>
              <a:t>정규식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684107"/>
                </a:solidFill>
                <a:latin typeface="한컴 윤고딕 740"/>
                <a:ea typeface="한컴 윤고딕 740"/>
              </a:rPr>
              <a:t> 사용해 특수문자 제거</a:t>
            </a:r>
          </a:p>
          <a:p>
            <a:pPr marL="285750" indent="-2857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684107"/>
                </a:solidFill>
                <a:latin typeface="한컴 윤고딕 740"/>
                <a:ea typeface="한컴 윤고딕 740"/>
              </a:rPr>
              <a:t>중복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684107"/>
                </a:solidFill>
                <a:latin typeface="한컴 윤고딕 740"/>
                <a:ea typeface="한컴 윤고딕 740"/>
              </a:rPr>
              <a:t>/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684107"/>
                </a:solidFill>
                <a:latin typeface="한컴 윤고딕 740"/>
                <a:ea typeface="한컴 윤고딕 740"/>
              </a:rPr>
              <a:t>공백 댓글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684107"/>
                </a:solidFill>
                <a:latin typeface="한컴 윤고딕 740"/>
                <a:ea typeface="한컴 윤고딕 740"/>
              </a:rPr>
              <a:t>,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684107"/>
                </a:solidFill>
                <a:latin typeface="한컴 윤고딕 740"/>
                <a:ea typeface="한컴 윤고딕 740"/>
              </a:rPr>
              <a:t> 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684107"/>
                </a:solidFill>
                <a:latin typeface="한컴 윤고딕 740"/>
                <a:ea typeface="한컴 윤고딕 740"/>
              </a:rPr>
              <a:t>Nan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684107"/>
                </a:solidFill>
                <a:latin typeface="한컴 윤고딕 740"/>
                <a:ea typeface="한컴 윤고딕 740"/>
              </a:rPr>
              <a:t>값 삭제</a:t>
            </a:r>
          </a:p>
          <a:p>
            <a:pPr marL="285750" indent="-2857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684107"/>
                </a:solidFill>
                <a:latin typeface="한컴 윤고딕 740"/>
                <a:ea typeface="한컴 윤고딕 740"/>
              </a:rPr>
              <a:t>토큰 추출하여 인덱싱</a:t>
            </a:r>
          </a:p>
          <a:p>
            <a:pPr marL="285750" indent="-2857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684107"/>
                </a:solidFill>
                <a:latin typeface="한컴 윤고딕 740"/>
                <a:ea typeface="한컴 윤고딕 740"/>
              </a:rPr>
              <a:t>댓글 길이 패딩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 rot="16200000" flipH="1">
            <a:off x="4640824" y="4094931"/>
            <a:ext cx="2910354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17"/>
          <p:cNvSpPr txBox="1"/>
          <p:nvPr/>
        </p:nvSpPr>
        <p:spPr>
          <a:xfrm>
            <a:off x="193464" y="347347"/>
            <a:ext cx="498051" cy="4222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1" i="0" u="none" strike="noStrike" kern="1200" cap="none" spc="0" normalizeH="0" baseline="0">
                <a:solidFill>
                  <a:schemeClr val="dk1"/>
                </a:solidFill>
                <a:latin typeface="Arial"/>
                <a:ea typeface="나눔바른고딕 UltraLight"/>
                <a:cs typeface="Arial"/>
              </a:rPr>
              <a:t>02</a:t>
            </a:r>
          </a:p>
        </p:txBody>
      </p:sp>
      <p:sp>
        <p:nvSpPr>
          <p:cNvPr id="45" name="TextBox 18"/>
          <p:cNvSpPr txBox="1"/>
          <p:nvPr/>
        </p:nvSpPr>
        <p:spPr>
          <a:xfrm>
            <a:off x="193463" y="675148"/>
            <a:ext cx="2355427" cy="5421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000" b="0" i="0" u="none" strike="noStrike" kern="1200" cap="none" spc="-150" normalizeH="0" baseline="0">
                <a:solidFill>
                  <a:schemeClr val="dk1"/>
                </a:solidFill>
                <a:latin typeface="한컴 윤고딕 760"/>
                <a:ea typeface="한컴 윤고딕 760"/>
              </a:rPr>
              <a:t>데이터 전처리</a:t>
            </a:r>
          </a:p>
        </p:txBody>
      </p:sp>
      <p:grpSp>
        <p:nvGrpSpPr>
          <p:cNvPr id="63" name="그룹 31"/>
          <p:cNvGrpSpPr/>
          <p:nvPr/>
        </p:nvGrpSpPr>
        <p:grpSpPr>
          <a:xfrm rot="21600000" flipH="1">
            <a:off x="11374567" y="0"/>
            <a:ext cx="579033" cy="1227831"/>
            <a:chOff x="662180" y="-1"/>
            <a:chExt cx="1884872" cy="4242180"/>
          </a:xfrm>
          <a:solidFill>
            <a:srgbClr val="F8B03A">
              <a:alpha val="100000"/>
            </a:srgbClr>
          </a:solidFill>
        </p:grpSpPr>
        <p:sp>
          <p:nvSpPr>
            <p:cNvPr id="64" name="오각형 35"/>
            <p:cNvSpPr/>
            <p:nvPr/>
          </p:nvSpPr>
          <p:spPr>
            <a:xfrm rot="5400000">
              <a:off x="-516474" y="1178653"/>
              <a:ext cx="4242180" cy="1884872"/>
            </a:xfrm>
            <a:prstGeom prst="homePlate">
              <a:avLst>
                <a:gd name="adj" fmla="val 50000"/>
              </a:avLst>
            </a:prstGeom>
            <a:solidFill>
              <a:srgbClr val="F8B03A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Arial"/>
                <a:ea typeface="나눔바른고딕 UltraLight"/>
                <a:cs typeface="Arial"/>
              </a:endParaRPr>
            </a:p>
          </p:txBody>
        </p:sp>
        <p:cxnSp>
          <p:nvCxnSpPr>
            <p:cNvPr id="65" name="직선 연결선 36"/>
            <p:cNvCxnSpPr/>
            <p:nvPr/>
          </p:nvCxnSpPr>
          <p:spPr>
            <a:xfrm>
              <a:off x="793708" y="3111827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  <p:cxnSp>
          <p:nvCxnSpPr>
            <p:cNvPr id="66" name="직선 연결선 37"/>
            <p:cNvCxnSpPr/>
            <p:nvPr/>
          </p:nvCxnSpPr>
          <p:spPr>
            <a:xfrm>
              <a:off x="793708" y="710870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</p:grp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2">
            <a:extLst>
              <a:ext uri="783A4284-B454-46f5-B8C8-42B5039CE256">
                <hp:hncPhoto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imgLayer xmlns:hd="http://schemas.haansoft.com/office/drawingml/8.0" r:embed="rId3">
                    <hd:imgEffect xmlns:hd="http://schemas.haansoft.com/office/drawingml/8.0">
                      <hd:artEffectSketch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11394587" y="276530"/>
            <a:ext cx="542316" cy="542316"/>
          </a:xfrm>
          <a:prstGeom prst="rect">
            <a:avLst/>
          </a:prstGeom>
        </p:spPr>
      </p:pic>
      <p:sp>
        <p:nvSpPr>
          <p:cNvPr id="68" name="TextBox 29"/>
          <p:cNvSpPr txBox="1"/>
          <p:nvPr/>
        </p:nvSpPr>
        <p:spPr>
          <a:xfrm>
            <a:off x="328081" y="1452392"/>
            <a:ext cx="620334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5000" b="1" i="0" u="none" strike="noStrike" kern="1200" cap="none" spc="0" normalizeH="0" baseline="0" dirty="0">
                <a:solidFill>
                  <a:srgbClr val="684107"/>
                </a:solidFill>
                <a:latin typeface="한컴 윤고딕 740"/>
                <a:ea typeface="한컴 윤고딕 740"/>
              </a:rPr>
              <a:t>불필요한 데이터 제거</a:t>
            </a:r>
          </a:p>
        </p:txBody>
      </p:sp>
      <p:sp>
        <p:nvSpPr>
          <p:cNvPr id="69" name="TextBox 30"/>
          <p:cNvSpPr txBox="1"/>
          <p:nvPr/>
        </p:nvSpPr>
        <p:spPr>
          <a:xfrm>
            <a:off x="521460" y="2887381"/>
            <a:ext cx="5574540" cy="22161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7000" indent="-35700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Pct val="70000"/>
              <a:buFont typeface="Wingdings"/>
              <a:buChar char="u"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형태소 분석기 이용하여 불용어 제거</a:t>
            </a:r>
          </a:p>
          <a:p>
            <a:pPr marL="357000" indent="-35700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Pct val="70000"/>
              <a:buFont typeface="Wingdings"/>
              <a:buChar char="u"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684107"/>
              </a:solidFill>
              <a:latin typeface="한컴 윤고딕 740"/>
              <a:ea typeface="한컴 윤고딕 740"/>
            </a:endParaRPr>
          </a:p>
          <a:p>
            <a:pPr marL="357000" indent="-35700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Pct val="70000"/>
              <a:buFont typeface="Wingdings"/>
              <a:buChar char="u"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정규식으로 특수문자 제거</a:t>
            </a:r>
          </a:p>
          <a:p>
            <a:pPr marL="357000" indent="-35700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Pct val="70000"/>
              <a:buFont typeface="Wingdings"/>
              <a:buChar char="u"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684107"/>
              </a:solidFill>
              <a:latin typeface="한컴 윤고딕 740"/>
              <a:ea typeface="한컴 윤고딕 740"/>
            </a:endParaRPr>
          </a:p>
          <a:p>
            <a:pPr marL="357000" indent="-35700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Pct val="70000"/>
              <a:buFont typeface="Wingdings"/>
              <a:buChar char="u"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whitespace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는 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Nan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값으로 처리</a:t>
            </a:r>
          </a:p>
          <a:p>
            <a:pPr marL="357000" indent="-35700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Pct val="70000"/>
              <a:buFont typeface="Wingdings"/>
              <a:buChar char="u"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684107"/>
              </a:solidFill>
              <a:latin typeface="한컴 윤고딕 740"/>
              <a:ea typeface="한컴 윤고딕 740"/>
            </a:endParaRPr>
          </a:p>
          <a:p>
            <a:pPr marL="357000" indent="-35700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Pct val="70000"/>
              <a:buFont typeface="Wingdings"/>
              <a:buChar char="u"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Nan 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삭제</a:t>
            </a:r>
          </a:p>
        </p:txBody>
      </p:sp>
      <p:pic>
        <p:nvPicPr>
          <p:cNvPr id="71" name="내용 개체 틀 4" descr="텍스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31428" y="2356212"/>
            <a:ext cx="4680585" cy="1764574"/>
          </a:xfrm>
          <a:prstGeom prst="rect">
            <a:avLst/>
          </a:prstGeom>
        </p:spPr>
      </p:pic>
      <p:pic>
        <p:nvPicPr>
          <p:cNvPr id="72" name="그림 71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6528756" y="4107156"/>
            <a:ext cx="4680585" cy="548687"/>
          </a:xfrm>
          <a:prstGeom prst="rect">
            <a:avLst/>
          </a:prstGeom>
        </p:spPr>
      </p:pic>
      <p:pic>
        <p:nvPicPr>
          <p:cNvPr id="73" name="그림 72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6533927" y="4651437"/>
            <a:ext cx="4680585" cy="662997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523496" y="5304017"/>
            <a:ext cx="4680585" cy="4977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6096000" y="2021100"/>
            <a:ext cx="0" cy="352900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17"/>
          <p:cNvSpPr txBox="1"/>
          <p:nvPr/>
        </p:nvSpPr>
        <p:spPr>
          <a:xfrm>
            <a:off x="193464" y="347347"/>
            <a:ext cx="498051" cy="4222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1" i="0" u="none" strike="noStrike" kern="1200" cap="none" spc="0" normalizeH="0" baseline="0">
                <a:solidFill>
                  <a:schemeClr val="dk1"/>
                </a:solidFill>
                <a:latin typeface="Arial"/>
                <a:ea typeface="나눔바른고딕 UltraLight"/>
                <a:cs typeface="Arial"/>
              </a:rPr>
              <a:t>02</a:t>
            </a:r>
          </a:p>
        </p:txBody>
      </p:sp>
      <p:sp>
        <p:nvSpPr>
          <p:cNvPr id="45" name="TextBox 18"/>
          <p:cNvSpPr txBox="1"/>
          <p:nvPr/>
        </p:nvSpPr>
        <p:spPr>
          <a:xfrm>
            <a:off x="193463" y="675148"/>
            <a:ext cx="2355427" cy="5421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000" b="0" i="0" u="none" strike="noStrike" kern="1200" cap="none" spc="-150" normalizeH="0" baseline="0">
                <a:solidFill>
                  <a:schemeClr val="dk1"/>
                </a:solidFill>
                <a:latin typeface="한컴 윤고딕 760"/>
                <a:ea typeface="한컴 윤고딕 760"/>
              </a:rPr>
              <a:t>데이터 전처리</a:t>
            </a:r>
          </a:p>
        </p:txBody>
      </p:sp>
      <p:grpSp>
        <p:nvGrpSpPr>
          <p:cNvPr id="63" name="그룹 31"/>
          <p:cNvGrpSpPr/>
          <p:nvPr/>
        </p:nvGrpSpPr>
        <p:grpSpPr>
          <a:xfrm rot="21600000" flipH="1">
            <a:off x="11374567" y="0"/>
            <a:ext cx="579033" cy="1227831"/>
            <a:chOff x="662180" y="-1"/>
            <a:chExt cx="1884872" cy="4242180"/>
          </a:xfrm>
          <a:solidFill>
            <a:srgbClr val="F8B03A">
              <a:alpha val="100000"/>
            </a:srgbClr>
          </a:solidFill>
        </p:grpSpPr>
        <p:sp>
          <p:nvSpPr>
            <p:cNvPr id="64" name="오각형 35"/>
            <p:cNvSpPr/>
            <p:nvPr/>
          </p:nvSpPr>
          <p:spPr>
            <a:xfrm rot="5400000">
              <a:off x="-516474" y="1178653"/>
              <a:ext cx="4242180" cy="1884872"/>
            </a:xfrm>
            <a:prstGeom prst="homePlate">
              <a:avLst>
                <a:gd name="adj" fmla="val 50000"/>
              </a:avLst>
            </a:prstGeom>
            <a:solidFill>
              <a:srgbClr val="F8B03A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Arial"/>
                <a:ea typeface="나눔바른고딕 UltraLight"/>
                <a:cs typeface="Arial"/>
              </a:endParaRPr>
            </a:p>
          </p:txBody>
        </p:sp>
        <p:cxnSp>
          <p:nvCxnSpPr>
            <p:cNvPr id="65" name="직선 연결선 36"/>
            <p:cNvCxnSpPr/>
            <p:nvPr/>
          </p:nvCxnSpPr>
          <p:spPr>
            <a:xfrm>
              <a:off x="793708" y="3111827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  <p:cxnSp>
          <p:nvCxnSpPr>
            <p:cNvPr id="66" name="직선 연결선 37"/>
            <p:cNvCxnSpPr/>
            <p:nvPr/>
          </p:nvCxnSpPr>
          <p:spPr>
            <a:xfrm>
              <a:off x="793708" y="710870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</p:grp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2">
            <a:extLst>
              <a:ext uri="783A4284-B454-46f5-B8C8-42B5039CE256">
                <hp:hncPhoto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imgLayer xmlns:hd="http://schemas.haansoft.com/office/drawingml/8.0" r:embed="rId3">
                    <hd:imgEffect xmlns:hd="http://schemas.haansoft.com/office/drawingml/8.0">
                      <hd:artEffectSketch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11394587" y="276530"/>
            <a:ext cx="542316" cy="542316"/>
          </a:xfrm>
          <a:prstGeom prst="rect">
            <a:avLst/>
          </a:prstGeom>
        </p:spPr>
      </p:pic>
      <p:sp>
        <p:nvSpPr>
          <p:cNvPr id="68" name="TextBox 29"/>
          <p:cNvSpPr txBox="1"/>
          <p:nvPr/>
        </p:nvSpPr>
        <p:spPr>
          <a:xfrm>
            <a:off x="528107" y="1452392"/>
            <a:ext cx="4173082" cy="850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5000" b="1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토큰화</a:t>
            </a:r>
            <a:r>
              <a:rPr kumimoji="0" lang="en-US" altLang="ko-KR" sz="5000" b="1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,</a:t>
            </a:r>
            <a:r>
              <a:rPr kumimoji="0" lang="ko-KR" altLang="en-US" sz="5000" b="1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 패딩</a:t>
            </a:r>
          </a:p>
        </p:txBody>
      </p:sp>
      <p:sp>
        <p:nvSpPr>
          <p:cNvPr id="69" name="TextBox 30"/>
          <p:cNvSpPr txBox="1"/>
          <p:nvPr/>
        </p:nvSpPr>
        <p:spPr>
          <a:xfrm>
            <a:off x="521460" y="2887381"/>
            <a:ext cx="5574540" cy="1606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7000" indent="-35700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Pct val="70000"/>
              <a:buFont typeface="Wingdings"/>
              <a:buChar char="u"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토큰 추출</a:t>
            </a:r>
          </a:p>
          <a:p>
            <a:pPr marL="357000" indent="-35700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Pct val="70000"/>
              <a:buFont typeface="Wingdings"/>
              <a:buChar char="u"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684107"/>
              </a:solidFill>
              <a:latin typeface="한컴 윤고딕 740"/>
              <a:ea typeface="한컴 윤고딕 740"/>
            </a:endParaRPr>
          </a:p>
          <a:p>
            <a:pPr marL="357000" indent="-35700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Pct val="70000"/>
              <a:buFont typeface="Wingdings"/>
              <a:buChar char="u"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정수 인덱싱</a:t>
            </a:r>
          </a:p>
          <a:p>
            <a:pPr marL="357000" indent="-35700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Pct val="70000"/>
              <a:buFont typeface="Wingdings"/>
              <a:buChar char="u"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684107"/>
              </a:solidFill>
              <a:latin typeface="한컴 윤고딕 740"/>
              <a:ea typeface="한컴 윤고딕 740"/>
            </a:endParaRPr>
          </a:p>
          <a:p>
            <a:pPr marL="357000" indent="-35700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Pct val="70000"/>
              <a:buFont typeface="Wingdings"/>
              <a:buChar char="u"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리뷰 길이가 서로 다르므로 패딩</a:t>
            </a: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04214" y="771731"/>
            <a:ext cx="4680585" cy="728549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512153" y="1492644"/>
            <a:ext cx="4680585" cy="357927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509207" y="1850571"/>
            <a:ext cx="4680585" cy="3496591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513968" y="5186918"/>
            <a:ext cx="4680585" cy="12959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6096000" y="1462767"/>
            <a:ext cx="4004582" cy="4004582"/>
          </a:xfrm>
          <a:prstGeom prst="ellipse">
            <a:avLst/>
          </a:prstGeom>
          <a:pattFill prst="dkDnDiag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6" name="그룹 45"/>
          <p:cNvGrpSpPr/>
          <p:nvPr/>
        </p:nvGrpSpPr>
        <p:grpSpPr>
          <a:xfrm>
            <a:off x="1859317" y="723444"/>
            <a:ext cx="4947103" cy="4947103"/>
            <a:chOff x="4338637" y="1952624"/>
            <a:chExt cx="3514725" cy="3514725"/>
          </a:xfrm>
        </p:grpSpPr>
        <p:sp>
          <p:nvSpPr>
            <p:cNvPr id="42" name="타원 41"/>
            <p:cNvSpPr/>
            <p:nvPr/>
          </p:nvSpPr>
          <p:spPr>
            <a:xfrm>
              <a:off x="4338637" y="1952624"/>
              <a:ext cx="3514725" cy="3514725"/>
            </a:xfrm>
            <a:prstGeom prst="ellipse">
              <a:avLst/>
            </a:prstGeom>
            <a:solidFill>
              <a:schemeClr val="accent2">
                <a:alpha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829657" y="3492292"/>
              <a:ext cx="2518978" cy="496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4000" b="1">
                  <a:solidFill>
                    <a:schemeClr val="bg1"/>
                  </a:solidFill>
                  <a:latin typeface="한컴 윤고딕 760"/>
                  <a:ea typeface="한컴 윤고딕 760"/>
                </a:rPr>
                <a:t>형태소 분석기</a:t>
              </a:r>
            </a:p>
          </p:txBody>
        </p:sp>
      </p:grpSp>
      <p:grpSp>
        <p:nvGrpSpPr>
          <p:cNvPr id="47" name="그룹 31"/>
          <p:cNvGrpSpPr/>
          <p:nvPr/>
        </p:nvGrpSpPr>
        <p:grpSpPr>
          <a:xfrm rot="21600000" flipH="1">
            <a:off x="11374567" y="0"/>
            <a:ext cx="579033" cy="1227831"/>
            <a:chOff x="662180" y="-1"/>
            <a:chExt cx="1884872" cy="4242180"/>
          </a:xfrm>
          <a:solidFill>
            <a:srgbClr val="F8B03A">
              <a:alpha val="100000"/>
            </a:srgbClr>
          </a:solidFill>
        </p:grpSpPr>
        <p:sp>
          <p:nvSpPr>
            <p:cNvPr id="48" name="오각형 35"/>
            <p:cNvSpPr/>
            <p:nvPr/>
          </p:nvSpPr>
          <p:spPr>
            <a:xfrm rot="5400000">
              <a:off x="-516474" y="1178653"/>
              <a:ext cx="4242180" cy="1884872"/>
            </a:xfrm>
            <a:prstGeom prst="homePlate">
              <a:avLst>
                <a:gd name="adj" fmla="val 50000"/>
              </a:avLst>
            </a:prstGeom>
            <a:solidFill>
              <a:srgbClr val="F8B03A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Arial"/>
                <a:ea typeface="나눔바른고딕 UltraLight"/>
                <a:cs typeface="Arial"/>
              </a:endParaRPr>
            </a:p>
          </p:txBody>
        </p:sp>
        <p:cxnSp>
          <p:nvCxnSpPr>
            <p:cNvPr id="49" name="직선 연결선 36"/>
            <p:cNvCxnSpPr/>
            <p:nvPr/>
          </p:nvCxnSpPr>
          <p:spPr>
            <a:xfrm>
              <a:off x="793708" y="3111827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  <p:cxnSp>
          <p:nvCxnSpPr>
            <p:cNvPr id="50" name="직선 연결선 37"/>
            <p:cNvCxnSpPr/>
            <p:nvPr/>
          </p:nvCxnSpPr>
          <p:spPr>
            <a:xfrm>
              <a:off x="793708" y="710870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</p:grp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2">
            <a:extLst>
              <a:ext uri="783A4284-B454-46f5-B8C8-42B5039CE256">
                <hp:hncPhoto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imgLayer xmlns:hd="http://schemas.haansoft.com/office/drawingml/8.0" r:embed="rId3">
                    <hd:imgEffect xmlns:hd="http://schemas.haansoft.com/office/drawingml/8.0">
                      <hd:artEffectSketch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11396967" y="312248"/>
            <a:ext cx="530410" cy="530410"/>
          </a:xfrm>
          <a:prstGeom prst="rect">
            <a:avLst/>
          </a:prstGeom>
        </p:spPr>
      </p:pic>
      <p:sp>
        <p:nvSpPr>
          <p:cNvPr id="57" name="TextBox 39"/>
          <p:cNvSpPr txBox="1"/>
          <p:nvPr/>
        </p:nvSpPr>
        <p:spPr>
          <a:xfrm>
            <a:off x="7042364" y="2767280"/>
            <a:ext cx="409625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kumimoji="0" lang="en-US" altLang="ko-KR" sz="2000" b="0" i="0" u="none" strike="noStrike" kern="1200" cap="none" spc="0" normalizeH="0" baseline="0" dirty="0" err="1">
                <a:solidFill>
                  <a:srgbClr val="684107"/>
                </a:solidFill>
                <a:latin typeface="한컴 윤고딕 740"/>
                <a:ea typeface="한컴 윤고딕 740"/>
              </a:rPr>
              <a:t>okt</a:t>
            </a:r>
            <a:endParaRPr kumimoji="0" lang="en-US" altLang="ko-KR" sz="2000" b="0" i="0" u="none" strike="noStrike" kern="1200" cap="none" spc="0" normalizeH="0" baseline="0" dirty="0">
              <a:solidFill>
                <a:srgbClr val="684107"/>
              </a:solidFill>
              <a:latin typeface="한컴 윤고딕 740"/>
              <a:ea typeface="한컴 윤고딕 740"/>
            </a:endParaRPr>
          </a:p>
          <a:p>
            <a:pPr marL="285750" indent="-2857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kumimoji="0" lang="en-US" altLang="ko-KR" sz="2000" b="0" i="0" u="none" strike="noStrike" kern="1200" cap="none" spc="0" normalizeH="0" baseline="0" dirty="0" err="1">
                <a:solidFill>
                  <a:srgbClr val="684107"/>
                </a:solidFill>
                <a:latin typeface="한컴 윤고딕 740"/>
                <a:ea typeface="한컴 윤고딕 740"/>
              </a:rPr>
              <a:t>Kkma</a:t>
            </a:r>
            <a:endParaRPr kumimoji="0" lang="en-US" altLang="ko-KR" sz="2000" b="0" i="0" u="none" strike="noStrike" kern="1200" cap="none" spc="0" normalizeH="0" baseline="0" dirty="0">
              <a:solidFill>
                <a:srgbClr val="684107"/>
              </a:solidFill>
              <a:latin typeface="한컴 윤고딕 740"/>
              <a:ea typeface="한컴 윤고딕 740"/>
            </a:endParaRPr>
          </a:p>
          <a:p>
            <a:pPr marL="285750" indent="-2857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kumimoji="0" lang="en-US" altLang="ko-KR" sz="2000" b="0" i="0" u="none" strike="noStrike" kern="1200" cap="none" spc="0" normalizeH="0" baseline="0" dirty="0" err="1">
                <a:solidFill>
                  <a:srgbClr val="684107"/>
                </a:solidFill>
                <a:latin typeface="한컴 윤고딕 740"/>
                <a:ea typeface="한컴 윤고딕 740"/>
              </a:rPr>
              <a:t>komoran</a:t>
            </a:r>
            <a:endParaRPr kumimoji="0" lang="en-US" altLang="ko-KR" sz="2000" b="0" i="0" u="none" strike="noStrike" kern="1200" cap="none" spc="0" normalizeH="0" baseline="0" dirty="0">
              <a:solidFill>
                <a:srgbClr val="684107"/>
              </a:solidFill>
              <a:latin typeface="한컴 윤고딕 740"/>
              <a:ea typeface="한컴 윤고딕 740"/>
            </a:endParaRPr>
          </a:p>
          <a:p>
            <a:pPr marL="285750" indent="-2857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kumimoji="0" lang="en-US" altLang="ko-KR" sz="2000" b="0" i="0" u="none" strike="noStrike" kern="1200" cap="none" spc="0" normalizeH="0" baseline="0" dirty="0" err="1">
                <a:solidFill>
                  <a:srgbClr val="684107"/>
                </a:solidFill>
                <a:latin typeface="한컴 윤고딕 740"/>
                <a:ea typeface="한컴 윤고딕 740"/>
              </a:rPr>
              <a:t>Mecab</a:t>
            </a:r>
            <a:endParaRPr kumimoji="0" lang="en-US" altLang="ko-KR" sz="2000" b="0" i="0" u="none" strike="noStrike" kern="1200" cap="none" spc="0" normalizeH="0" baseline="0" dirty="0">
              <a:solidFill>
                <a:srgbClr val="684107"/>
              </a:solidFill>
              <a:latin typeface="한컴 윤고딕 740"/>
              <a:ea typeface="한컴 윤고딕 74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864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475922" y="714946"/>
            <a:ext cx="1616744" cy="4466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chemeClr val="accent2"/>
                </a:solidFill>
                <a:latin typeface="Candara"/>
              </a:rPr>
              <a:t>CONTENTS</a:t>
            </a:r>
            <a:endParaRPr lang="ko-KR" altLang="en-US" sz="2400" b="1">
              <a:solidFill>
                <a:schemeClr val="accent2"/>
              </a:solidFill>
              <a:latin typeface="Candara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461709" y="589805"/>
            <a:ext cx="1857882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054268" y="3429000"/>
            <a:ext cx="2942982" cy="117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Clr>
                <a:schemeClr val="lt1"/>
              </a:buClr>
              <a:buFont typeface="한컴바탕"/>
              <a:buChar char="‣"/>
              <a:defRPr/>
            </a:pPr>
            <a:r>
              <a:rPr lang="ko-KR" altLang="en-US">
                <a:solidFill>
                  <a:schemeClr val="lt1"/>
                </a:solidFill>
                <a:latin typeface="한컴 윤고딕 740"/>
                <a:ea typeface="한컴 윤고딕 740"/>
              </a:rPr>
              <a:t>목표</a:t>
            </a:r>
          </a:p>
          <a:p>
            <a:pPr marL="257040" indent="-257040">
              <a:buClr>
                <a:schemeClr val="lt1"/>
              </a:buClr>
              <a:buFont typeface="한컴바탕"/>
              <a:buChar char="‣"/>
              <a:defRPr/>
            </a:pPr>
            <a:r>
              <a:rPr lang="ko-KR" altLang="en-US">
                <a:solidFill>
                  <a:schemeClr val="lt1"/>
                </a:solidFill>
                <a:latin typeface="한컴 윤고딕 740"/>
                <a:ea typeface="한컴 윤고딕 740"/>
              </a:rPr>
              <a:t>프로젝트 일정</a:t>
            </a:r>
          </a:p>
          <a:p>
            <a:pPr marL="257040" indent="-257040">
              <a:buClr>
                <a:schemeClr val="lt1"/>
              </a:buClr>
              <a:buFont typeface="한컴바탕"/>
              <a:buChar char="‣"/>
              <a:defRPr/>
            </a:pPr>
            <a:r>
              <a:rPr lang="ko-KR" altLang="en-US">
                <a:solidFill>
                  <a:schemeClr val="lt1"/>
                </a:solidFill>
                <a:latin typeface="한컴 윤고딕 740"/>
                <a:ea typeface="한컴 윤고딕 740"/>
              </a:rPr>
              <a:t>개발 도구</a:t>
            </a:r>
            <a:r>
              <a:rPr lang="en-US" altLang="ko-KR">
                <a:solidFill>
                  <a:schemeClr val="lt1"/>
                </a:solidFill>
                <a:latin typeface="한컴 윤고딕 740"/>
                <a:ea typeface="한컴 윤고딕 740"/>
              </a:rPr>
              <a:t>/</a:t>
            </a:r>
            <a:r>
              <a:rPr lang="ko-KR" altLang="en-US">
                <a:solidFill>
                  <a:schemeClr val="lt1"/>
                </a:solidFill>
                <a:latin typeface="한컴 윤고딕 740"/>
                <a:ea typeface="한컴 윤고딕 740"/>
              </a:rPr>
              <a:t>라이브러리</a:t>
            </a:r>
          </a:p>
          <a:p>
            <a:pPr marL="257040" indent="-257040">
              <a:buClr>
                <a:schemeClr val="lt1"/>
              </a:buClr>
              <a:buFont typeface="한컴바탕"/>
              <a:buChar char="‣"/>
              <a:defRPr/>
            </a:pPr>
            <a:r>
              <a:rPr lang="ko-KR" altLang="en-US">
                <a:solidFill>
                  <a:schemeClr val="lt1"/>
                </a:solidFill>
                <a:latin typeface="한컴 윤고딕 740"/>
                <a:ea typeface="한컴 윤고딕 740"/>
              </a:rPr>
              <a:t>역할 분담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775374" y="3429000"/>
            <a:ext cx="2210290" cy="902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Clr>
                <a:schemeClr val="lt1"/>
              </a:buClr>
              <a:buFont typeface="한컴바탕"/>
              <a:buChar char="‣"/>
              <a:defRPr/>
            </a:pPr>
            <a:r>
              <a:rPr lang="ko-KR" altLang="en-US">
                <a:solidFill>
                  <a:schemeClr val="lt1"/>
                </a:solidFill>
                <a:latin typeface="한컴 윤고딕 740"/>
                <a:ea typeface="한컴 윤고딕 740"/>
              </a:rPr>
              <a:t>모델 평가</a:t>
            </a:r>
            <a:r>
              <a:rPr lang="en-US" altLang="ko-KR">
                <a:solidFill>
                  <a:schemeClr val="lt1"/>
                </a:solidFill>
                <a:latin typeface="한컴 윤고딕 740"/>
                <a:ea typeface="한컴 윤고딕 740"/>
              </a:rPr>
              <a:t>/</a:t>
            </a:r>
            <a:r>
              <a:rPr lang="ko-KR" altLang="en-US">
                <a:solidFill>
                  <a:schemeClr val="lt1"/>
                </a:solidFill>
                <a:latin typeface="한컴 윤고딕 740"/>
                <a:ea typeface="한컴 윤고딕 740"/>
              </a:rPr>
              <a:t>개선</a:t>
            </a:r>
          </a:p>
          <a:p>
            <a:pPr marL="257040" indent="-257040">
              <a:buClr>
                <a:schemeClr val="lt1"/>
              </a:buClr>
              <a:buFont typeface="한컴바탕"/>
              <a:buChar char="‣"/>
              <a:defRPr/>
            </a:pPr>
            <a:r>
              <a:rPr lang="ko-KR" altLang="en-US">
                <a:solidFill>
                  <a:schemeClr val="lt1"/>
                </a:solidFill>
                <a:latin typeface="한컴 윤고딕 740"/>
                <a:ea typeface="한컴 윤고딕 740"/>
              </a:rPr>
              <a:t>결과 분석</a:t>
            </a:r>
          </a:p>
          <a:p>
            <a:pPr marL="257040" indent="-257040">
              <a:buClr>
                <a:schemeClr val="lt1"/>
              </a:buClr>
              <a:buFont typeface="한컴바탕"/>
              <a:buChar char="‣"/>
              <a:defRPr/>
            </a:pPr>
            <a:r>
              <a:rPr lang="ko-KR" altLang="en-US">
                <a:solidFill>
                  <a:schemeClr val="lt1"/>
                </a:solidFill>
                <a:latin typeface="한컴 윤고딕 740"/>
                <a:ea typeface="한컴 윤고딕 740"/>
              </a:rPr>
              <a:t>결과 시각화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084552" y="2251648"/>
            <a:ext cx="2039327" cy="946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srgbClr val="FFFFFF"/>
                </a:solidFill>
                <a:latin typeface="한컴 윤고딕 760"/>
                <a:ea typeface="한컴 윤고딕 760"/>
              </a:rPr>
              <a:t>01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0" normalizeH="0" baseline="0">
                <a:solidFill>
                  <a:srgbClr val="FFFFFF"/>
                </a:solidFill>
                <a:latin typeface="한컴 윤고딕 760"/>
                <a:ea typeface="한컴 윤고딕 760"/>
              </a:rPr>
              <a:t>기획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015565" y="2251648"/>
            <a:ext cx="2385723" cy="946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solidFill>
                  <a:srgbClr val="FFFFFF"/>
                </a:solidFill>
                <a:latin typeface="한컴 윤고딕 760"/>
                <a:ea typeface="한컴 윤고딕 760"/>
              </a:rPr>
              <a:t>02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0" normalizeH="0" baseline="0">
                <a:solidFill>
                  <a:srgbClr val="FFFFFF"/>
                </a:solidFill>
                <a:latin typeface="한컴 윤고딕 760"/>
                <a:ea typeface="한컴 윤고딕 760"/>
              </a:rPr>
              <a:t>개발 및 구현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775374" y="2251648"/>
            <a:ext cx="2210290" cy="946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b="1" i="0" u="none" strike="noStrike" kern="1200" cap="none" spc="0" normalizeH="0" baseline="0" dirty="0">
                <a:solidFill>
                  <a:srgbClr val="FFFFFF"/>
                </a:solidFill>
                <a:latin typeface="한컴 윤고딕 760"/>
                <a:ea typeface="한컴 윤고딕 760"/>
              </a:rPr>
              <a:t>03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0" normalizeH="0" baseline="0" dirty="0">
                <a:solidFill>
                  <a:srgbClr val="FFFFFF"/>
                </a:solidFill>
                <a:latin typeface="한컴 윤고딕 760"/>
                <a:ea typeface="한컴 윤고딕 760"/>
              </a:rPr>
              <a:t>성능 테스트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9224571" y="2285468"/>
            <a:ext cx="30268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b="1" i="0" u="none" strike="noStrike" kern="1200" cap="none" spc="0" normalizeH="0" baseline="0" dirty="0">
                <a:solidFill>
                  <a:srgbClr val="FFFFFF"/>
                </a:solidFill>
                <a:latin typeface="한컴 윤고딕 760"/>
                <a:ea typeface="한컴 윤고딕 760"/>
              </a:rPr>
              <a:t>04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0" normalizeH="0" baseline="0" dirty="0">
                <a:solidFill>
                  <a:srgbClr val="FFFFFF"/>
                </a:solidFill>
                <a:latin typeface="한컴 윤고딕 760"/>
                <a:ea typeface="한컴 윤고딕 760"/>
              </a:rPr>
              <a:t>후기 및</a:t>
            </a:r>
            <a:r>
              <a:rPr kumimoji="0" lang="ko-KR" altLang="en-US" sz="2800" b="0" i="0" u="none" strike="noStrike" kern="1200" cap="none" spc="0" normalizeH="0" dirty="0">
                <a:solidFill>
                  <a:srgbClr val="FFFFFF"/>
                </a:solidFill>
                <a:latin typeface="한컴 윤고딕 760"/>
                <a:ea typeface="한컴 윤고딕 760"/>
              </a:rPr>
              <a:t> </a:t>
            </a:r>
            <a:r>
              <a:rPr kumimoji="0" lang="ko-KR" altLang="en-US" sz="2800" b="0" i="0" u="none" strike="noStrike" kern="1200" cap="none" spc="0" normalizeH="0" baseline="0" dirty="0">
                <a:solidFill>
                  <a:srgbClr val="FFFFFF"/>
                </a:solidFill>
                <a:latin typeface="한컴 윤고딕 760"/>
                <a:ea typeface="한컴 윤고딕 760"/>
              </a:rPr>
              <a:t>아쉬운 점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082728" y="3429000"/>
            <a:ext cx="2546108" cy="117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Clr>
                <a:schemeClr val="lt1"/>
              </a:buClr>
              <a:buFont typeface="한컴바탕"/>
              <a:buChar char="‣"/>
              <a:defRPr/>
            </a:pPr>
            <a:r>
              <a:rPr lang="ko-KR" altLang="en-US">
                <a:solidFill>
                  <a:schemeClr val="lt1"/>
                </a:solidFill>
                <a:latin typeface="한컴 윤고딕 740"/>
                <a:ea typeface="한컴 윤고딕 740"/>
              </a:rPr>
              <a:t>데이터 수집</a:t>
            </a:r>
          </a:p>
          <a:p>
            <a:pPr marL="257040" indent="-257040">
              <a:buClr>
                <a:schemeClr val="lt1"/>
              </a:buClr>
              <a:buFont typeface="한컴바탕"/>
              <a:buChar char="‣"/>
              <a:defRPr/>
            </a:pPr>
            <a:r>
              <a:rPr lang="ko-KR" altLang="en-US">
                <a:solidFill>
                  <a:schemeClr val="lt1"/>
                </a:solidFill>
                <a:latin typeface="한컴 윤고딕 740"/>
                <a:ea typeface="한컴 윤고딕 740"/>
              </a:rPr>
              <a:t>데이터 전처리</a:t>
            </a:r>
          </a:p>
          <a:p>
            <a:pPr marL="257040" indent="-257040">
              <a:buClr>
                <a:schemeClr val="lt1"/>
              </a:buClr>
              <a:buFont typeface="한컴바탕"/>
              <a:buChar char="‣"/>
              <a:defRPr/>
            </a:pPr>
            <a:r>
              <a:rPr lang="ko-KR" altLang="en-US">
                <a:solidFill>
                  <a:schemeClr val="lt1"/>
                </a:solidFill>
                <a:latin typeface="한컴 윤고딕 740"/>
                <a:ea typeface="한컴 윤고딕 740"/>
              </a:rPr>
              <a:t>모델 구현</a:t>
            </a:r>
          </a:p>
          <a:p>
            <a:pPr marL="257040" indent="-257040">
              <a:buClr>
                <a:schemeClr val="lt1"/>
              </a:buClr>
              <a:buFont typeface="한컴바탕"/>
              <a:buChar char="‣"/>
              <a:defRPr/>
            </a:pPr>
            <a:r>
              <a:rPr lang="ko-KR" altLang="en-US">
                <a:solidFill>
                  <a:schemeClr val="lt1"/>
                </a:solidFill>
                <a:latin typeface="한컴 윤고딕 740"/>
                <a:ea typeface="한컴 윤고딕 740"/>
              </a:rPr>
              <a:t>모델 학습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632874" y="3429000"/>
            <a:ext cx="22102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Clr>
                <a:schemeClr val="lt1"/>
              </a:buClr>
              <a:buFont typeface="한컴바탕"/>
              <a:buChar char="‣"/>
              <a:defRPr/>
            </a:pPr>
            <a:r>
              <a:rPr lang="ko-KR" altLang="en-US" dirty="0">
                <a:solidFill>
                  <a:schemeClr val="lt1"/>
                </a:solidFill>
                <a:latin typeface="한컴 윤고딕 740"/>
                <a:ea typeface="한컴 윤고딕 740"/>
              </a:rPr>
              <a:t>아쉬운 점</a:t>
            </a:r>
            <a:endParaRPr lang="en-US" altLang="ko-KR" dirty="0">
              <a:solidFill>
                <a:schemeClr val="lt1"/>
              </a:solidFill>
              <a:latin typeface="한컴 윤고딕 740"/>
              <a:ea typeface="한컴 윤고딕 740"/>
            </a:endParaRPr>
          </a:p>
          <a:p>
            <a:pPr marL="257040" indent="-257040">
              <a:buClr>
                <a:schemeClr val="lt1"/>
              </a:buClr>
              <a:buFont typeface="한컴바탕"/>
              <a:buChar char="‣"/>
              <a:defRPr/>
            </a:pPr>
            <a:r>
              <a:rPr lang="ko-KR" altLang="en-US" dirty="0">
                <a:solidFill>
                  <a:schemeClr val="lt1"/>
                </a:solidFill>
                <a:latin typeface="한컴 윤고딕 740"/>
                <a:ea typeface="한컴 윤고딕 740"/>
              </a:rPr>
              <a:t>느낀 점</a:t>
            </a:r>
          </a:p>
          <a:p>
            <a:pPr marL="257040" indent="-257040">
              <a:buClr>
                <a:schemeClr val="lt1"/>
              </a:buClr>
              <a:buFont typeface="한컴바탕"/>
              <a:buChar char="‣"/>
              <a:defRPr/>
            </a:pPr>
            <a:r>
              <a:rPr lang="en-US" altLang="ko-KR" dirty="0">
                <a:solidFill>
                  <a:schemeClr val="lt1"/>
                </a:solidFill>
                <a:latin typeface="한컴 윤고딕 740"/>
                <a:ea typeface="한컴 윤고딕 740"/>
              </a:rPr>
              <a:t>Q&amp;A</a:t>
            </a:r>
          </a:p>
        </p:txBody>
      </p:sp>
      <p:grpSp>
        <p:nvGrpSpPr>
          <p:cNvPr id="82" name="그룹 81"/>
          <p:cNvGrpSpPr/>
          <p:nvPr/>
        </p:nvGrpSpPr>
        <p:grpSpPr>
          <a:xfrm>
            <a:off x="11374568" y="0"/>
            <a:ext cx="579033" cy="1227831"/>
            <a:chOff x="11374567" y="0"/>
            <a:chExt cx="579033" cy="1227831"/>
          </a:xfrm>
        </p:grpSpPr>
        <p:grpSp>
          <p:nvGrpSpPr>
            <p:cNvPr id="32" name="그룹 31"/>
            <p:cNvGrpSpPr/>
            <p:nvPr/>
          </p:nvGrpSpPr>
          <p:grpSpPr>
            <a:xfrm rot="21600000" flipH="1">
              <a:off x="11374567" y="0"/>
              <a:ext cx="579033" cy="1227831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6" name="오각형 35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cxnSp>
            <p:nvCxnSpPr>
              <p:cNvPr id="37" name="직선 연결선 36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그룹 80"/>
            <p:cNvGrpSpPr/>
            <p:nvPr/>
          </p:nvGrpSpPr>
          <p:grpSpPr>
            <a:xfrm>
              <a:off x="11458296" y="390945"/>
              <a:ext cx="423221" cy="319507"/>
              <a:chOff x="10634664" y="1102518"/>
              <a:chExt cx="450056" cy="364331"/>
            </a:xfrm>
          </p:grpSpPr>
          <p:grpSp>
            <p:nvGrpSpPr>
              <p:cNvPr id="78" name="그룹 77"/>
              <p:cNvGrpSpPr/>
              <p:nvPr/>
            </p:nvGrpSpPr>
            <p:grpSpPr>
              <a:xfrm>
                <a:off x="10733317" y="1147390"/>
                <a:ext cx="253310" cy="265422"/>
                <a:chOff x="10733342" y="1147390"/>
                <a:chExt cx="253311" cy="265422"/>
              </a:xfrm>
            </p:grpSpPr>
            <p:sp>
              <p:nvSpPr>
                <p:cNvPr id="63" name="타원 62"/>
                <p:cNvSpPr/>
                <p:nvPr/>
              </p:nvSpPr>
              <p:spPr>
                <a:xfrm>
                  <a:off x="10842446" y="1258921"/>
                  <a:ext cx="37470" cy="37912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FFFFFF">
                      <a:alpha val="100000"/>
                    </a:srgbClr>
                  </a:solidFill>
                  <a:prstDash val="solid"/>
                  <a:miter/>
                  <a:headEnd w="med" len="med"/>
                  <a:tailEnd w="med" len="med"/>
                </a:ln>
              </p:spPr>
              <p:txBody>
                <a:bodyPr anchor="ctr"/>
                <a:lstStyle/>
                <a:p>
                  <a:pPr marL="0" indent="0" algn="ctr" defTabSz="914400" rtl="0" eaLnBrk="1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sz="1800" b="0" i="0" u="none" strike="noStrike" kern="1200" cap="none" spc="0" normalizeH="0" baseline="0">
                    <a:solidFill>
                      <a:srgbClr val="FFFFFF"/>
                    </a:solidFill>
                    <a:latin typeface="Arial"/>
                    <a:ea typeface="나눔바른고딕 UltraLight"/>
                    <a:cs typeface="Arial"/>
                  </a:endParaRPr>
                </a:p>
              </p:txBody>
            </p:sp>
            <p:grpSp>
              <p:nvGrpSpPr>
                <p:cNvPr id="77" name="그룹 76"/>
                <p:cNvGrpSpPr/>
                <p:nvPr/>
              </p:nvGrpSpPr>
              <p:grpSpPr>
                <a:xfrm>
                  <a:off x="10733342" y="1147390"/>
                  <a:ext cx="253310" cy="265421"/>
                  <a:chOff x="10733345" y="392534"/>
                  <a:chExt cx="253311" cy="258278"/>
                </a:xfrm>
              </p:grpSpPr>
              <p:sp>
                <p:nvSpPr>
                  <p:cNvPr id="68" name="타원 67"/>
                  <p:cNvSpPr/>
                  <p:nvPr/>
                </p:nvSpPr>
                <p:spPr>
                  <a:xfrm>
                    <a:off x="10733345" y="392534"/>
                    <a:ext cx="253311" cy="258278"/>
                  </a:xfrm>
                  <a:prstGeom prst="ellipse">
                    <a:avLst/>
                  </a:prstGeom>
                  <a:noFill/>
                  <a:ln w="25400" cap="flat" cmpd="sng" algn="ctr">
                    <a:solidFill>
                      <a:srgbClr val="FFFFFF">
                        <a:alpha val="100000"/>
                      </a:srgbClr>
                    </a:solidFill>
                    <a:prstDash val="solid"/>
                    <a:miter/>
                    <a:headEnd w="med" len="med"/>
                    <a:tailEnd w="med" len="med"/>
                  </a:ln>
                </p:spPr>
                <p:txBody>
                  <a:bodyPr anchor="ctr"/>
                  <a:lstStyle/>
                  <a:p>
                    <a:pPr marL="0" indent="0" algn="ctr" defTabSz="914400" rtl="0" eaLnBrk="1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 kumimoji="0" sz="1800" b="0" i="0" u="none" strike="noStrike" kern="1200" cap="none" spc="0" normalizeH="0" baseline="0">
                      <a:solidFill>
                        <a:srgbClr val="FFFFFF"/>
                      </a:solidFill>
                      <a:latin typeface="Arial"/>
                      <a:ea typeface="나눔바른고딕 UltraLight"/>
                      <a:cs typeface="Arial"/>
                    </a:endParaRPr>
                  </a:p>
                </p:txBody>
              </p:sp>
              <p:sp>
                <p:nvSpPr>
                  <p:cNvPr id="71" name="타원 70"/>
                  <p:cNvSpPr/>
                  <p:nvPr/>
                </p:nvSpPr>
                <p:spPr>
                  <a:xfrm>
                    <a:off x="10842446" y="427865"/>
                    <a:ext cx="37470" cy="37912"/>
                  </a:xfrm>
                  <a:prstGeom prst="ellipse">
                    <a:avLst/>
                  </a:prstGeom>
                  <a:noFill/>
                  <a:ln w="25400" cap="flat" cmpd="sng" algn="ctr">
                    <a:solidFill>
                      <a:srgbClr val="FFFFFF">
                        <a:alpha val="100000"/>
                      </a:srgbClr>
                    </a:solidFill>
                    <a:prstDash val="solid"/>
                    <a:miter/>
                    <a:headEnd w="med" len="med"/>
                    <a:tailEnd w="med" len="med"/>
                  </a:ln>
                </p:spPr>
                <p:txBody>
                  <a:bodyPr anchor="ctr"/>
                  <a:lstStyle/>
                  <a:p>
                    <a:pPr marL="0" indent="0" algn="ctr" defTabSz="914400" rtl="0" eaLnBrk="1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 kumimoji="0" sz="1800" b="0" i="0" u="none" strike="noStrike" kern="1200" cap="none" spc="0" normalizeH="0" baseline="0">
                      <a:solidFill>
                        <a:srgbClr val="FFFFFF"/>
                      </a:solidFill>
                      <a:latin typeface="Arial"/>
                      <a:ea typeface="나눔바른고딕 UltraLight"/>
                      <a:cs typeface="Arial"/>
                    </a:endParaRPr>
                  </a:p>
                </p:txBody>
              </p:sp>
              <p:sp>
                <p:nvSpPr>
                  <p:cNvPr id="72" name="타원 71"/>
                  <p:cNvSpPr/>
                  <p:nvPr/>
                </p:nvSpPr>
                <p:spPr>
                  <a:xfrm>
                    <a:off x="10906741" y="482634"/>
                    <a:ext cx="37470" cy="37912"/>
                  </a:xfrm>
                  <a:prstGeom prst="ellipse">
                    <a:avLst/>
                  </a:prstGeom>
                  <a:noFill/>
                  <a:ln w="25400" cap="flat" cmpd="sng" algn="ctr">
                    <a:solidFill>
                      <a:srgbClr val="FFFFFF">
                        <a:alpha val="100000"/>
                      </a:srgbClr>
                    </a:solidFill>
                    <a:prstDash val="solid"/>
                    <a:miter/>
                    <a:headEnd w="med" len="med"/>
                    <a:tailEnd w="med" len="med"/>
                  </a:ln>
                </p:spPr>
                <p:txBody>
                  <a:bodyPr anchor="ctr"/>
                  <a:lstStyle/>
                  <a:p>
                    <a:pPr marL="0" indent="0" algn="ctr" defTabSz="914400" rtl="0" eaLnBrk="1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 kumimoji="0" sz="1800" b="0" i="0" u="none" strike="noStrike" kern="1200" cap="none" spc="0" normalizeH="0" baseline="0">
                      <a:solidFill>
                        <a:srgbClr val="FFFFFF"/>
                      </a:solidFill>
                      <a:latin typeface="Arial"/>
                      <a:ea typeface="나눔바른고딕 UltraLight"/>
                      <a:cs typeface="Arial"/>
                    </a:endParaRPr>
                  </a:p>
                </p:txBody>
              </p:sp>
              <p:sp>
                <p:nvSpPr>
                  <p:cNvPr id="73" name="타원 72"/>
                  <p:cNvSpPr/>
                  <p:nvPr/>
                </p:nvSpPr>
                <p:spPr>
                  <a:xfrm>
                    <a:off x="10878166" y="563596"/>
                    <a:ext cx="37470" cy="37912"/>
                  </a:xfrm>
                  <a:prstGeom prst="ellipse">
                    <a:avLst/>
                  </a:prstGeom>
                  <a:noFill/>
                  <a:ln w="25400" cap="flat" cmpd="sng" algn="ctr">
                    <a:solidFill>
                      <a:srgbClr val="FFFFFF">
                        <a:alpha val="100000"/>
                      </a:srgbClr>
                    </a:solidFill>
                    <a:prstDash val="solid"/>
                    <a:miter/>
                    <a:headEnd w="med" len="med"/>
                    <a:tailEnd w="med" len="med"/>
                  </a:ln>
                </p:spPr>
                <p:txBody>
                  <a:bodyPr anchor="ctr"/>
                  <a:lstStyle/>
                  <a:p>
                    <a:pPr marL="0" indent="0" algn="ctr" defTabSz="914400" rtl="0" eaLnBrk="1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 kumimoji="0" sz="1800" b="0" i="0" u="none" strike="noStrike" kern="1200" cap="none" spc="0" normalizeH="0" baseline="0">
                      <a:solidFill>
                        <a:srgbClr val="FFFFFF"/>
                      </a:solidFill>
                      <a:latin typeface="Arial"/>
                      <a:ea typeface="나눔바른고딕 UltraLight"/>
                      <a:cs typeface="Arial"/>
                    </a:endParaRPr>
                  </a:p>
                </p:txBody>
              </p:sp>
              <p:sp>
                <p:nvSpPr>
                  <p:cNvPr id="75" name="타원 74"/>
                  <p:cNvSpPr/>
                  <p:nvPr/>
                </p:nvSpPr>
                <p:spPr>
                  <a:xfrm>
                    <a:off x="10797203" y="563596"/>
                    <a:ext cx="37470" cy="37912"/>
                  </a:xfrm>
                  <a:prstGeom prst="ellipse">
                    <a:avLst/>
                  </a:prstGeom>
                  <a:noFill/>
                  <a:ln w="25400" cap="flat" cmpd="sng" algn="ctr">
                    <a:solidFill>
                      <a:srgbClr val="FFFFFF">
                        <a:alpha val="100000"/>
                      </a:srgbClr>
                    </a:solidFill>
                    <a:prstDash val="solid"/>
                    <a:miter/>
                    <a:headEnd w="med" len="med"/>
                    <a:tailEnd w="med" len="med"/>
                  </a:ln>
                </p:spPr>
                <p:txBody>
                  <a:bodyPr anchor="ctr"/>
                  <a:lstStyle/>
                  <a:p>
                    <a:pPr marL="0" indent="0" algn="ctr" defTabSz="914400" rtl="0" eaLnBrk="1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 kumimoji="0" sz="1800" b="0" i="0" u="none" strike="noStrike" kern="1200" cap="none" spc="0" normalizeH="0" baseline="0">
                      <a:solidFill>
                        <a:srgbClr val="FFFFFF"/>
                      </a:solidFill>
                      <a:latin typeface="Arial"/>
                      <a:ea typeface="나눔바른고딕 UltraLight"/>
                      <a:cs typeface="Arial"/>
                    </a:endParaRPr>
                  </a:p>
                </p:txBody>
              </p:sp>
              <p:sp>
                <p:nvSpPr>
                  <p:cNvPr id="76" name="타원 75"/>
                  <p:cNvSpPr/>
                  <p:nvPr/>
                </p:nvSpPr>
                <p:spPr>
                  <a:xfrm>
                    <a:off x="10778153" y="480253"/>
                    <a:ext cx="37470" cy="37912"/>
                  </a:xfrm>
                  <a:prstGeom prst="ellipse">
                    <a:avLst/>
                  </a:prstGeom>
                  <a:noFill/>
                  <a:ln w="25400" cap="flat" cmpd="sng" algn="ctr">
                    <a:solidFill>
                      <a:srgbClr val="FFFFFF">
                        <a:alpha val="100000"/>
                      </a:srgbClr>
                    </a:solidFill>
                    <a:prstDash val="solid"/>
                    <a:miter/>
                    <a:headEnd w="med" len="med"/>
                    <a:tailEnd w="med" len="med"/>
                  </a:ln>
                </p:spPr>
                <p:txBody>
                  <a:bodyPr anchor="ctr"/>
                  <a:lstStyle/>
                  <a:p>
                    <a:pPr marL="0" indent="0" algn="ctr" defTabSz="914400" rtl="0" eaLnBrk="1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 kumimoji="0" sz="1800" b="0" i="0" u="none" strike="noStrike" kern="1200" cap="none" spc="0" normalizeH="0" baseline="0">
                      <a:solidFill>
                        <a:srgbClr val="FFFFFF"/>
                      </a:solidFill>
                      <a:latin typeface="Arial"/>
                      <a:ea typeface="나눔바른고딕 UltraLight"/>
                      <a:cs typeface="Arial"/>
                    </a:endParaRPr>
                  </a:p>
                </p:txBody>
              </p:sp>
            </p:grpSp>
          </p:grpSp>
          <p:cxnSp>
            <p:nvCxnSpPr>
              <p:cNvPr id="79" name="직선 연결선 78"/>
              <p:cNvCxnSpPr/>
              <p:nvPr/>
            </p:nvCxnSpPr>
            <p:spPr>
              <a:xfrm>
                <a:off x="10837067" y="1412081"/>
                <a:ext cx="164307" cy="2381"/>
              </a:xfrm>
              <a:prstGeom prst="line">
                <a:avLst/>
              </a:prstGeom>
              <a:ln w="25400">
                <a:solidFill>
                  <a:schemeClr val="l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사각형: 둥근 모서리 79"/>
              <p:cNvSpPr/>
              <p:nvPr/>
            </p:nvSpPr>
            <p:spPr>
              <a:xfrm>
                <a:off x="10634664" y="1102518"/>
                <a:ext cx="450056" cy="364331"/>
              </a:xfrm>
              <a:prstGeom prst="roundRect">
                <a:avLst>
                  <a:gd name="adj" fmla="val 16667"/>
                </a:avLst>
              </a:prstGeom>
              <a:noFill/>
              <a:ln w="25400" cap="flat" cmpd="sng" algn="ctr">
                <a:solidFill>
                  <a:schemeClr val="lt1"/>
                </a:solidFill>
                <a:prstDash val="solid"/>
                <a:miter/>
                <a:headEnd w="med" len="med"/>
                <a:tailEnd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4" animBg="1"/>
      <p:bldP spid="47" grpId="5" animBg="1"/>
      <p:bldP spid="52" grpId="0" animBg="1"/>
      <p:bldP spid="53" grpId="1" animBg="1"/>
      <p:bldP spid="54" grpId="2" animBg="1"/>
      <p:bldP spid="55" grpId="3" animBg="1"/>
      <p:bldP spid="56" grpId="6" animBg="1"/>
      <p:bldP spid="57" grpId="7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4" name="그룹 31"/>
          <p:cNvGrpSpPr/>
          <p:nvPr/>
        </p:nvGrpSpPr>
        <p:grpSpPr>
          <a:xfrm rot="21600000" flipH="1">
            <a:off x="11374567" y="0"/>
            <a:ext cx="579033" cy="1227831"/>
            <a:chOff x="662180" y="-1"/>
            <a:chExt cx="1884872" cy="4242180"/>
          </a:xfrm>
          <a:solidFill>
            <a:srgbClr val="F8B03A">
              <a:alpha val="100000"/>
            </a:srgbClr>
          </a:solidFill>
        </p:grpSpPr>
        <p:sp>
          <p:nvSpPr>
            <p:cNvPr id="45" name="오각형 35"/>
            <p:cNvSpPr/>
            <p:nvPr/>
          </p:nvSpPr>
          <p:spPr>
            <a:xfrm rot="5400000">
              <a:off x="-516474" y="1178653"/>
              <a:ext cx="4242180" cy="1884872"/>
            </a:xfrm>
            <a:prstGeom prst="homePlate">
              <a:avLst>
                <a:gd name="adj" fmla="val 50000"/>
              </a:avLst>
            </a:prstGeom>
            <a:solidFill>
              <a:srgbClr val="F8B03A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Arial"/>
                <a:ea typeface="나눔바른고딕 UltraLight"/>
                <a:cs typeface="Arial"/>
              </a:endParaRPr>
            </a:p>
          </p:txBody>
        </p:sp>
        <p:cxnSp>
          <p:nvCxnSpPr>
            <p:cNvPr id="46" name="직선 연결선 36"/>
            <p:cNvCxnSpPr/>
            <p:nvPr/>
          </p:nvCxnSpPr>
          <p:spPr>
            <a:xfrm>
              <a:off x="793708" y="3111827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  <p:cxnSp>
          <p:nvCxnSpPr>
            <p:cNvPr id="47" name="직선 연결선 37"/>
            <p:cNvCxnSpPr/>
            <p:nvPr/>
          </p:nvCxnSpPr>
          <p:spPr>
            <a:xfrm>
              <a:off x="793708" y="710870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</p:grp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>
            <a:extLst>
              <a:ext uri="783A4284-B454-46f5-B8C8-42B5039CE256">
                <hp:hncPhoto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imgLayer xmlns:hd="http://schemas.haansoft.com/office/drawingml/8.0" r:embed="rId4">
                    <hd:imgEffect xmlns:hd="http://schemas.haansoft.com/office/drawingml/8.0">
                      <hd:artEffectSketch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11396967" y="312248"/>
            <a:ext cx="530410" cy="530410"/>
          </a:xfrm>
          <a:prstGeom prst="rect">
            <a:avLst/>
          </a:prstGeom>
        </p:spPr>
      </p:pic>
      <p:sp>
        <p:nvSpPr>
          <p:cNvPr id="55" name="TextBox 17"/>
          <p:cNvSpPr txBox="1"/>
          <p:nvPr/>
        </p:nvSpPr>
        <p:spPr>
          <a:xfrm>
            <a:off x="193464" y="347347"/>
            <a:ext cx="498051" cy="4222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1" i="0" u="none" strike="noStrike" kern="1200" cap="none" spc="0" normalizeH="0" baseline="0">
                <a:solidFill>
                  <a:srgbClr val="3A3838"/>
                </a:solidFill>
                <a:latin typeface="Arial"/>
                <a:ea typeface="나눔바른고딕 UltraLight"/>
                <a:cs typeface="Arial"/>
              </a:rPr>
              <a:t>03</a:t>
            </a:r>
          </a:p>
        </p:txBody>
      </p:sp>
      <p:sp>
        <p:nvSpPr>
          <p:cNvPr id="56" name="TextBox 18"/>
          <p:cNvSpPr txBox="1"/>
          <p:nvPr/>
        </p:nvSpPr>
        <p:spPr>
          <a:xfrm>
            <a:off x="193461" y="675148"/>
            <a:ext cx="736179" cy="542147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lvl="0" defTabSz="914400">
              <a:spcBef>
                <a:spcPts val="0"/>
              </a:spcBef>
              <a:buNone/>
              <a:defRPr/>
            </a:pPr>
            <a:r>
              <a:rPr lang="en-US" altLang="ko-KR" sz="3000" spc="-150">
                <a:solidFill>
                  <a:srgbClr val="F8B03A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한컴 윤고딕 760"/>
                <a:ea typeface="한컴 윤고딕 760"/>
              </a:rPr>
              <a:t>okt</a:t>
            </a:r>
            <a:endParaRPr lang="ko-KR" altLang="en-US" sz="3000" spc="-150">
              <a:solidFill>
                <a:srgbClr val="F8B03A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한컴 윤고딕 760"/>
              <a:ea typeface="한컴 윤고딕 760"/>
            </a:endParaRPr>
          </a:p>
        </p:txBody>
      </p:sp>
      <p:pic>
        <p:nvPicPr>
          <p:cNvPr id="57" name="Google Shape;70;p15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6565447" y="1694653"/>
            <a:ext cx="4680585" cy="4774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6;p13"/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>
            <a:off x="660120" y="1725454"/>
            <a:ext cx="4680585" cy="2016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3;p14"/>
          <p:cNvPicPr/>
          <p:nvPr/>
        </p:nvPicPr>
        <p:blipFill rotWithShape="1">
          <a:blip r:embed="rId7">
            <a:alphaModFix/>
          </a:blip>
          <a:stretch>
            <a:fillRect/>
          </a:stretch>
        </p:blipFill>
        <p:spPr>
          <a:xfrm>
            <a:off x="1495142" y="4353120"/>
            <a:ext cx="3619228" cy="2011763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TextBox 59"/>
          <p:cNvSpPr txBox="1"/>
          <p:nvPr/>
        </p:nvSpPr>
        <p:spPr>
          <a:xfrm>
            <a:off x="625926" y="1384935"/>
            <a:ext cx="1510393" cy="289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>
                <a:solidFill>
                  <a:schemeClr val="accent4">
                    <a:lumMod val="25000"/>
                  </a:schemeClr>
                </a:solidFill>
                <a:latin typeface="한컴 윤고딕 740"/>
                <a:ea typeface="한컴 윤고딕 740"/>
              </a:rPr>
              <a:t>1.</a:t>
            </a:r>
            <a:r>
              <a:rPr lang="ko-KR" altLang="en-US" sz="1300">
                <a:solidFill>
                  <a:schemeClr val="accent4">
                    <a:lumMod val="25000"/>
                  </a:schemeClr>
                </a:solidFill>
                <a:latin typeface="한컴 윤고딕 740"/>
                <a:ea typeface="한컴 윤고딕 740"/>
              </a:rPr>
              <a:t> 명사 추출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435550" y="4068263"/>
            <a:ext cx="4136570" cy="282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2.</a:t>
            </a:r>
            <a:r>
              <a:rPr kumimoji="0" lang="ko-KR" altLang="en-US" sz="130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 </a:t>
            </a:r>
            <a:r>
              <a:rPr kumimoji="0" lang="en-US" altLang="ko-KR" sz="130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FreqDict</a:t>
            </a:r>
            <a:r>
              <a:rPr kumimoji="0" lang="ko-KR" altLang="en-US" sz="130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 라이브러리 </a:t>
            </a:r>
            <a:r>
              <a:rPr kumimoji="0" lang="en-US" altLang="ko-KR" sz="130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-</a:t>
            </a:r>
            <a:r>
              <a:rPr kumimoji="0" lang="ko-KR" altLang="en-US" sz="130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 빈도수 </a:t>
            </a:r>
            <a:r>
              <a:rPr kumimoji="0" lang="en-US" altLang="ko-KR" sz="130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20</a:t>
            </a:r>
            <a:r>
              <a:rPr kumimoji="0" lang="ko-KR" altLang="en-US" sz="130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회 이하 단어 삭제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534146" y="1360441"/>
            <a:ext cx="4136570" cy="285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3.</a:t>
            </a:r>
            <a:r>
              <a:rPr kumimoji="0" lang="ko-KR" altLang="en-US" sz="130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 모델 구성</a:t>
            </a:r>
          </a:p>
        </p:txBody>
      </p:sp>
      <p:sp>
        <p:nvSpPr>
          <p:cNvPr id="63" name="도형 62"/>
          <p:cNvSpPr/>
          <p:nvPr/>
        </p:nvSpPr>
        <p:spPr>
          <a:xfrm rot="1095565" flipV="1">
            <a:off x="610427" y="4052213"/>
            <a:ext cx="831202" cy="720452"/>
          </a:xfrm>
          <a:prstGeom prst="swooshArrow">
            <a:avLst>
              <a:gd name="adj1" fmla="val 32812"/>
              <a:gd name="adj2" fmla="val 44060"/>
            </a:avLst>
          </a:prstGeom>
          <a:solidFill>
            <a:srgbClr val="F8B03A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3A3838"/>
              </a:solidFill>
              <a:latin typeface="Arial"/>
              <a:ea typeface="나눔바른고딕 UltraLight"/>
              <a:cs typeface="Arial"/>
            </a:endParaRPr>
          </a:p>
        </p:txBody>
      </p:sp>
      <p:sp>
        <p:nvSpPr>
          <p:cNvPr id="64" name="도형 63"/>
          <p:cNvSpPr/>
          <p:nvPr/>
        </p:nvSpPr>
        <p:spPr>
          <a:xfrm rot="1095565">
            <a:off x="5517419" y="3452776"/>
            <a:ext cx="965213" cy="892500"/>
          </a:xfrm>
          <a:prstGeom prst="swooshArrow">
            <a:avLst>
              <a:gd name="adj1" fmla="val 32812"/>
              <a:gd name="adj2" fmla="val 44060"/>
            </a:avLst>
          </a:prstGeom>
          <a:solidFill>
            <a:srgbClr val="F8B03A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3A3838"/>
              </a:solidFill>
              <a:latin typeface="Arial"/>
              <a:ea typeface="나눔바른고딕 UltraLight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4" name="그룹 31"/>
          <p:cNvGrpSpPr/>
          <p:nvPr/>
        </p:nvGrpSpPr>
        <p:grpSpPr>
          <a:xfrm rot="21600000" flipH="1">
            <a:off x="11374567" y="0"/>
            <a:ext cx="579033" cy="1227831"/>
            <a:chOff x="662180" y="-1"/>
            <a:chExt cx="1884872" cy="4242180"/>
          </a:xfrm>
          <a:solidFill>
            <a:srgbClr val="F8B03A">
              <a:alpha val="100000"/>
            </a:srgbClr>
          </a:solidFill>
        </p:grpSpPr>
        <p:sp>
          <p:nvSpPr>
            <p:cNvPr id="45" name="오각형 35"/>
            <p:cNvSpPr/>
            <p:nvPr/>
          </p:nvSpPr>
          <p:spPr>
            <a:xfrm rot="5400000">
              <a:off x="-516474" y="1178653"/>
              <a:ext cx="4242180" cy="1884872"/>
            </a:xfrm>
            <a:prstGeom prst="homePlate">
              <a:avLst>
                <a:gd name="adj" fmla="val 50000"/>
              </a:avLst>
            </a:prstGeom>
            <a:solidFill>
              <a:srgbClr val="F8B03A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Arial"/>
                <a:ea typeface="나눔바른고딕 UltraLight"/>
                <a:cs typeface="Arial"/>
              </a:endParaRPr>
            </a:p>
          </p:txBody>
        </p:sp>
        <p:cxnSp>
          <p:nvCxnSpPr>
            <p:cNvPr id="46" name="직선 연결선 36"/>
            <p:cNvCxnSpPr/>
            <p:nvPr/>
          </p:nvCxnSpPr>
          <p:spPr>
            <a:xfrm>
              <a:off x="793708" y="3111827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  <p:cxnSp>
          <p:nvCxnSpPr>
            <p:cNvPr id="47" name="직선 연결선 37"/>
            <p:cNvCxnSpPr/>
            <p:nvPr/>
          </p:nvCxnSpPr>
          <p:spPr>
            <a:xfrm>
              <a:off x="793708" y="710870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</p:grp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>
            <a:extLst>
              <a:ext uri="783A4284-B454-46f5-B8C8-42B5039CE256">
                <hp:hncPhoto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imgLayer xmlns:hd="http://schemas.haansoft.com/office/drawingml/8.0" r:embed="rId4">
                    <hd:imgEffect xmlns:hd="http://schemas.haansoft.com/office/drawingml/8.0">
                      <hd:artEffectSketch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11396967" y="312248"/>
            <a:ext cx="530410" cy="530410"/>
          </a:xfrm>
          <a:prstGeom prst="rect">
            <a:avLst/>
          </a:prstGeom>
        </p:spPr>
      </p:pic>
      <p:sp>
        <p:nvSpPr>
          <p:cNvPr id="55" name="TextBox 17"/>
          <p:cNvSpPr txBox="1"/>
          <p:nvPr/>
        </p:nvSpPr>
        <p:spPr>
          <a:xfrm>
            <a:off x="193464" y="347347"/>
            <a:ext cx="498051" cy="4222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1" i="0" u="none" strike="noStrike" kern="1200" cap="none" spc="0" normalizeH="0" baseline="0">
                <a:solidFill>
                  <a:srgbClr val="3A3838"/>
                </a:solidFill>
                <a:latin typeface="Arial"/>
                <a:ea typeface="나눔바른고딕 UltraLight"/>
                <a:cs typeface="Arial"/>
              </a:rPr>
              <a:t>03</a:t>
            </a:r>
          </a:p>
        </p:txBody>
      </p:sp>
      <p:sp>
        <p:nvSpPr>
          <p:cNvPr id="56" name="TextBox 18"/>
          <p:cNvSpPr txBox="1"/>
          <p:nvPr/>
        </p:nvSpPr>
        <p:spPr>
          <a:xfrm>
            <a:off x="193461" y="675148"/>
            <a:ext cx="1193379" cy="542147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lvl="0" defTabSz="914400">
              <a:spcBef>
                <a:spcPts val="0"/>
              </a:spcBef>
              <a:buNone/>
              <a:defRPr/>
            </a:pPr>
            <a:r>
              <a:rPr lang="en-US" altLang="ko-KR" sz="3000" spc="-150">
                <a:solidFill>
                  <a:srgbClr val="F8B03A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한컴 윤고딕 760"/>
                <a:ea typeface="한컴 윤고딕 760"/>
              </a:rPr>
              <a:t>Kkma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25924" y="1384935"/>
            <a:ext cx="5470076" cy="289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>
                <a:solidFill>
                  <a:schemeClr val="accent4">
                    <a:lumMod val="25000"/>
                  </a:schemeClr>
                </a:solidFill>
                <a:latin typeface="한컴 윤고딕 740"/>
                <a:ea typeface="한컴 윤고딕 740"/>
              </a:rPr>
              <a:t>1.</a:t>
            </a:r>
            <a:r>
              <a:rPr lang="ko-KR" altLang="en-US" sz="1300">
                <a:solidFill>
                  <a:schemeClr val="accent4">
                    <a:lumMod val="25000"/>
                  </a:schemeClr>
                </a:solidFill>
                <a:latin typeface="한컴 윤고딕 740"/>
                <a:ea typeface="한컴 윤고딕 740"/>
              </a:rPr>
              <a:t> 불용어 제거 </a:t>
            </a:r>
            <a:r>
              <a:rPr lang="en-US" altLang="ko-KR" sz="1300">
                <a:solidFill>
                  <a:schemeClr val="accent4">
                    <a:lumMod val="25000"/>
                  </a:schemeClr>
                </a:solidFill>
                <a:latin typeface="한컴 윤고딕 740"/>
                <a:ea typeface="한컴 윤고딕 740"/>
              </a:rPr>
              <a:t>-</a:t>
            </a:r>
            <a:r>
              <a:rPr lang="ko-KR" altLang="en-US" sz="1300">
                <a:solidFill>
                  <a:schemeClr val="accent4">
                    <a:lumMod val="25000"/>
                  </a:schemeClr>
                </a:solidFill>
                <a:latin typeface="한컴 윤고딕 740"/>
                <a:ea typeface="한컴 윤고딕 740"/>
              </a:rPr>
              <a:t> </a:t>
            </a:r>
            <a:r>
              <a:rPr lang="en-US" altLang="ko-KR" sz="1300">
                <a:solidFill>
                  <a:schemeClr val="accent4">
                    <a:lumMod val="25000"/>
                  </a:schemeClr>
                </a:solidFill>
                <a:latin typeface="한컴 윤고딕 740"/>
                <a:ea typeface="한컴 윤고딕 740"/>
              </a:rPr>
              <a:t>Kkma</a:t>
            </a:r>
            <a:r>
              <a:rPr lang="ko-KR" altLang="en-US" sz="1300">
                <a:solidFill>
                  <a:schemeClr val="accent4">
                    <a:lumMod val="25000"/>
                  </a:schemeClr>
                </a:solidFill>
                <a:latin typeface="한컴 윤고딕 740"/>
                <a:ea typeface="한컴 윤고딕 740"/>
              </a:rPr>
              <a:t>는 시간</a:t>
            </a:r>
            <a:r>
              <a:rPr lang="en-US" altLang="ko-KR" sz="1300">
                <a:solidFill>
                  <a:schemeClr val="accent4">
                    <a:lumMod val="25000"/>
                  </a:schemeClr>
                </a:solidFill>
                <a:latin typeface="한컴 윤고딕 740"/>
                <a:ea typeface="한컴 윤고딕 740"/>
              </a:rPr>
              <a:t>/</a:t>
            </a:r>
            <a:r>
              <a:rPr lang="ko-KR" altLang="en-US" sz="1300">
                <a:solidFill>
                  <a:schemeClr val="accent4">
                    <a:lumMod val="25000"/>
                  </a:schemeClr>
                </a:solidFill>
                <a:latin typeface="한컴 윤고딕 740"/>
                <a:ea typeface="한컴 윤고딕 740"/>
              </a:rPr>
              <a:t>메모리 소요가 커 슬라이싱으로 실행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494060" y="4515938"/>
            <a:ext cx="4601940" cy="282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2.</a:t>
            </a:r>
            <a:r>
              <a:rPr kumimoji="0" lang="ko-KR" altLang="en-US" sz="130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 </a:t>
            </a:r>
            <a:r>
              <a:rPr kumimoji="0" lang="en-US" altLang="ko-KR" sz="130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kkma</a:t>
            </a:r>
            <a:r>
              <a:rPr kumimoji="0" lang="ko-KR" altLang="en-US" sz="130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로 품사 태깅으로 단어 리스트 생성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508169" y="1890516"/>
            <a:ext cx="4136570" cy="285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i="0" u="none" strike="noStrike" kern="1200" cap="none" spc="0" normalizeH="0" baseline="0" dirty="0">
                <a:solidFill>
                  <a:srgbClr val="684107"/>
                </a:solidFill>
                <a:latin typeface="한컴 윤고딕 740"/>
                <a:ea typeface="한컴 윤고딕 740"/>
              </a:rPr>
              <a:t>3.</a:t>
            </a:r>
            <a:r>
              <a:rPr kumimoji="0" lang="ko-KR" altLang="en-US" sz="1300" i="0" u="none" strike="noStrike" kern="1200" cap="none" spc="0" normalizeH="0" baseline="0" dirty="0">
                <a:solidFill>
                  <a:srgbClr val="684107"/>
                </a:solidFill>
                <a:latin typeface="한컴 윤고딕 740"/>
                <a:ea typeface="한컴 윤고딕 740"/>
              </a:rPr>
              <a:t> 모델 구성</a:t>
            </a:r>
          </a:p>
        </p:txBody>
      </p:sp>
      <p:sp>
        <p:nvSpPr>
          <p:cNvPr id="63" name="도형 62"/>
          <p:cNvSpPr/>
          <p:nvPr/>
        </p:nvSpPr>
        <p:spPr>
          <a:xfrm rot="1095565" flipV="1">
            <a:off x="648527" y="4337963"/>
            <a:ext cx="831202" cy="720452"/>
          </a:xfrm>
          <a:prstGeom prst="swooshArrow">
            <a:avLst>
              <a:gd name="adj1" fmla="val 32812"/>
              <a:gd name="adj2" fmla="val 44060"/>
            </a:avLst>
          </a:prstGeom>
          <a:solidFill>
            <a:srgbClr val="F8B03A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3A3838"/>
              </a:solidFill>
              <a:latin typeface="Arial"/>
              <a:ea typeface="나눔바른고딕 UltraLight"/>
              <a:cs typeface="Arial"/>
            </a:endParaRPr>
          </a:p>
        </p:txBody>
      </p:sp>
      <p:sp>
        <p:nvSpPr>
          <p:cNvPr id="64" name="도형 63"/>
          <p:cNvSpPr/>
          <p:nvPr/>
        </p:nvSpPr>
        <p:spPr>
          <a:xfrm rot="17347500" flipV="1">
            <a:off x="5663803" y="4795535"/>
            <a:ext cx="1135854" cy="1218883"/>
          </a:xfrm>
          <a:prstGeom prst="swooshArrow">
            <a:avLst>
              <a:gd name="adj1" fmla="val 32812"/>
              <a:gd name="adj2" fmla="val 44060"/>
            </a:avLst>
          </a:prstGeom>
          <a:solidFill>
            <a:srgbClr val="F8B03A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3A3838"/>
              </a:solidFill>
              <a:latin typeface="Arial"/>
              <a:ea typeface="나눔바른고딕 UltraLight"/>
              <a:cs typeface="Arial"/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5"/>
          <a:srcRect r="41580"/>
          <a:stretch>
            <a:fillRect/>
          </a:stretch>
        </p:blipFill>
        <p:spPr>
          <a:xfrm>
            <a:off x="1621222" y="4828978"/>
            <a:ext cx="3619228" cy="1282969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87485" y="1690601"/>
            <a:ext cx="5156835" cy="2122171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682053" y="3811087"/>
            <a:ext cx="5958227" cy="287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java.lang.OutOfMemoryError: Java heap space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 에러로 </a:t>
            </a:r>
            <a:r>
              <a:rPr kumimoji="0" lang="en-US" altLang="ko-KR" sz="1300" b="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okt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로 진행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798860" y="4820738"/>
            <a:ext cx="4136570" cy="282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300" b="0" i="0" u="none" strike="noStrike" kern="1200" cap="none" spc="0" normalizeH="0" baseline="0">
              <a:solidFill>
                <a:srgbClr val="684107"/>
              </a:solidFill>
              <a:latin typeface="한컴 윤고딕 740"/>
              <a:ea typeface="한컴 윤고딕 740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0A0AEB7-1F52-49CC-9190-3F4FCC3B01F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533" y="2175995"/>
            <a:ext cx="5550577" cy="2637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4" name="그룹 31"/>
          <p:cNvGrpSpPr/>
          <p:nvPr/>
        </p:nvGrpSpPr>
        <p:grpSpPr>
          <a:xfrm rot="21600000" flipH="1">
            <a:off x="11374567" y="0"/>
            <a:ext cx="579033" cy="1227831"/>
            <a:chOff x="662180" y="-1"/>
            <a:chExt cx="1884872" cy="4242180"/>
          </a:xfrm>
          <a:solidFill>
            <a:srgbClr val="F8B03A">
              <a:alpha val="100000"/>
            </a:srgbClr>
          </a:solidFill>
        </p:grpSpPr>
        <p:sp>
          <p:nvSpPr>
            <p:cNvPr id="45" name="오각형 35"/>
            <p:cNvSpPr/>
            <p:nvPr/>
          </p:nvSpPr>
          <p:spPr>
            <a:xfrm rot="5400000">
              <a:off x="-516474" y="1178653"/>
              <a:ext cx="4242180" cy="1884872"/>
            </a:xfrm>
            <a:prstGeom prst="homePlate">
              <a:avLst>
                <a:gd name="adj" fmla="val 50000"/>
              </a:avLst>
            </a:prstGeom>
            <a:solidFill>
              <a:srgbClr val="F8B03A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Arial"/>
                <a:ea typeface="나눔바른고딕 UltraLight"/>
                <a:cs typeface="Arial"/>
              </a:endParaRPr>
            </a:p>
          </p:txBody>
        </p:sp>
        <p:cxnSp>
          <p:nvCxnSpPr>
            <p:cNvPr id="46" name="직선 연결선 36"/>
            <p:cNvCxnSpPr/>
            <p:nvPr/>
          </p:nvCxnSpPr>
          <p:spPr>
            <a:xfrm>
              <a:off x="793708" y="3111827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  <p:cxnSp>
          <p:nvCxnSpPr>
            <p:cNvPr id="47" name="직선 연결선 37"/>
            <p:cNvCxnSpPr/>
            <p:nvPr/>
          </p:nvCxnSpPr>
          <p:spPr>
            <a:xfrm>
              <a:off x="793708" y="710870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</p:grp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>
            <a:extLst>
              <a:ext uri="783A4284-B454-46f5-B8C8-42B5039CE256">
                <hp:hncPhoto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imgLayer xmlns:hd="http://schemas.haansoft.com/office/drawingml/8.0" r:embed="rId4">
                    <hd:imgEffect xmlns:hd="http://schemas.haansoft.com/office/drawingml/8.0">
                      <hd:artEffectSketch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11396967" y="312248"/>
            <a:ext cx="530410" cy="530410"/>
          </a:xfrm>
          <a:prstGeom prst="rect">
            <a:avLst/>
          </a:prstGeom>
        </p:spPr>
      </p:pic>
      <p:sp>
        <p:nvSpPr>
          <p:cNvPr id="55" name="TextBox 17"/>
          <p:cNvSpPr txBox="1"/>
          <p:nvPr/>
        </p:nvSpPr>
        <p:spPr>
          <a:xfrm>
            <a:off x="193464" y="347347"/>
            <a:ext cx="498051" cy="4222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1" i="0" u="none" strike="noStrike" kern="1200" cap="none" spc="0" normalizeH="0" baseline="0">
                <a:solidFill>
                  <a:srgbClr val="3A3838"/>
                </a:solidFill>
                <a:latin typeface="Arial"/>
                <a:ea typeface="나눔바른고딕 UltraLight"/>
                <a:cs typeface="Arial"/>
              </a:rPr>
              <a:t>03</a:t>
            </a:r>
          </a:p>
        </p:txBody>
      </p:sp>
      <p:sp>
        <p:nvSpPr>
          <p:cNvPr id="56" name="TextBox 18"/>
          <p:cNvSpPr txBox="1"/>
          <p:nvPr/>
        </p:nvSpPr>
        <p:spPr>
          <a:xfrm>
            <a:off x="193461" y="675148"/>
            <a:ext cx="1364829" cy="5421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0" i="0" u="none" strike="noStrike" kern="1200" cap="none" spc="-150" normalizeH="0" baseline="0">
                <a:solidFill>
                  <a:srgbClr val="F8B03A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한컴 윤고딕 760"/>
                <a:ea typeface="한컴 윤고딕 760"/>
              </a:rPr>
              <a:t>Mecab</a:t>
            </a:r>
            <a:endParaRPr kumimoji="0" lang="ko-KR" altLang="en-US" sz="3000" b="0" i="0" u="none" strike="noStrike" kern="1200" cap="none" spc="-150" normalizeH="0" baseline="0">
              <a:solidFill>
                <a:srgbClr val="F8B03A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한컴 윤고딕 760"/>
              <a:ea typeface="한컴 윤고딕 76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25926" y="1384935"/>
            <a:ext cx="2272393" cy="289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>
                <a:solidFill>
                  <a:schemeClr val="accent4">
                    <a:lumMod val="25000"/>
                  </a:schemeClr>
                </a:solidFill>
                <a:latin typeface="한컴 윤고딕 740"/>
                <a:ea typeface="한컴 윤고딕 740"/>
              </a:rPr>
              <a:t>1.</a:t>
            </a:r>
            <a:r>
              <a:rPr lang="ko-KR" altLang="en-US" sz="1300">
                <a:solidFill>
                  <a:schemeClr val="accent4">
                    <a:lumMod val="25000"/>
                  </a:schemeClr>
                </a:solidFill>
                <a:latin typeface="한컴 윤고딕 740"/>
                <a:ea typeface="한컴 윤고딕 740"/>
              </a:rPr>
              <a:t> 단순 문장 분석 예시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683200" y="4068263"/>
            <a:ext cx="4136570" cy="282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2.</a:t>
            </a:r>
            <a:r>
              <a:rPr kumimoji="0" lang="ko-KR" altLang="en-US" sz="130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 댓글 불용어 제거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534146" y="1360441"/>
            <a:ext cx="4136570" cy="285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3.</a:t>
            </a:r>
            <a:r>
              <a:rPr kumimoji="0" lang="ko-KR" altLang="en-US" sz="130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 모델 구성</a:t>
            </a:r>
          </a:p>
        </p:txBody>
      </p:sp>
      <p:sp>
        <p:nvSpPr>
          <p:cNvPr id="63" name="도형 62"/>
          <p:cNvSpPr/>
          <p:nvPr/>
        </p:nvSpPr>
        <p:spPr>
          <a:xfrm rot="1095565" flipV="1">
            <a:off x="610427" y="4052213"/>
            <a:ext cx="831202" cy="720452"/>
          </a:xfrm>
          <a:prstGeom prst="swooshArrow">
            <a:avLst>
              <a:gd name="adj1" fmla="val 32812"/>
              <a:gd name="adj2" fmla="val 44060"/>
            </a:avLst>
          </a:prstGeom>
          <a:solidFill>
            <a:srgbClr val="F8B03A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3A3838"/>
              </a:solidFill>
              <a:latin typeface="Arial"/>
              <a:ea typeface="나눔바른고딕 UltraLight"/>
              <a:cs typeface="Arial"/>
            </a:endParaRPr>
          </a:p>
        </p:txBody>
      </p:sp>
      <p:pic>
        <p:nvPicPr>
          <p:cNvPr id="65" name="그림 4" descr="텍스트이(가) 표시된 사진  자동 생성된 설명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564991" y="1699080"/>
            <a:ext cx="4680585" cy="4586671"/>
          </a:xfrm>
          <a:prstGeom prst="rect">
            <a:avLst/>
          </a:prstGeom>
        </p:spPr>
      </p:pic>
      <p:pic>
        <p:nvPicPr>
          <p:cNvPr id="66" name="그림 7" descr="텍스트이(가) 표시된 사진  자동 생성된 설명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31371" y="1732642"/>
            <a:ext cx="4680585" cy="2063750"/>
          </a:xfrm>
          <a:prstGeom prst="rect">
            <a:avLst/>
          </a:prstGeom>
        </p:spPr>
      </p:pic>
      <p:sp>
        <p:nvSpPr>
          <p:cNvPr id="68" name="도형 67"/>
          <p:cNvSpPr/>
          <p:nvPr/>
        </p:nvSpPr>
        <p:spPr>
          <a:xfrm rot="1095565">
            <a:off x="5517419" y="3452776"/>
            <a:ext cx="965213" cy="892500"/>
          </a:xfrm>
          <a:prstGeom prst="swooshArrow">
            <a:avLst>
              <a:gd name="adj1" fmla="val 32812"/>
              <a:gd name="adj2" fmla="val 44060"/>
            </a:avLst>
          </a:prstGeom>
          <a:solidFill>
            <a:srgbClr val="F8B03A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3A3838"/>
              </a:solidFill>
              <a:latin typeface="Arial"/>
              <a:ea typeface="나눔바른고딕 UltraLight"/>
              <a:cs typeface="Arial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434341E-B02A-4DC2-BF53-593978D160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335" y="4425043"/>
            <a:ext cx="3511990" cy="1974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4" name="그룹 31"/>
          <p:cNvGrpSpPr/>
          <p:nvPr/>
        </p:nvGrpSpPr>
        <p:grpSpPr>
          <a:xfrm rot="21600000" flipH="1">
            <a:off x="11374567" y="0"/>
            <a:ext cx="579033" cy="1227831"/>
            <a:chOff x="662180" y="-1"/>
            <a:chExt cx="1884872" cy="4242180"/>
          </a:xfrm>
          <a:solidFill>
            <a:srgbClr val="F8B03A">
              <a:alpha val="100000"/>
            </a:srgbClr>
          </a:solidFill>
        </p:grpSpPr>
        <p:sp>
          <p:nvSpPr>
            <p:cNvPr id="45" name="오각형 35"/>
            <p:cNvSpPr/>
            <p:nvPr/>
          </p:nvSpPr>
          <p:spPr>
            <a:xfrm rot="5400000">
              <a:off x="-516474" y="1178653"/>
              <a:ext cx="4242180" cy="1884872"/>
            </a:xfrm>
            <a:prstGeom prst="homePlate">
              <a:avLst>
                <a:gd name="adj" fmla="val 50000"/>
              </a:avLst>
            </a:prstGeom>
            <a:solidFill>
              <a:srgbClr val="F8B03A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Arial"/>
                <a:ea typeface="나눔바른고딕 UltraLight"/>
                <a:cs typeface="Arial"/>
              </a:endParaRPr>
            </a:p>
          </p:txBody>
        </p:sp>
        <p:cxnSp>
          <p:nvCxnSpPr>
            <p:cNvPr id="46" name="직선 연결선 36"/>
            <p:cNvCxnSpPr/>
            <p:nvPr/>
          </p:nvCxnSpPr>
          <p:spPr>
            <a:xfrm>
              <a:off x="793708" y="3111827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  <p:cxnSp>
          <p:nvCxnSpPr>
            <p:cNvPr id="47" name="직선 연결선 37"/>
            <p:cNvCxnSpPr/>
            <p:nvPr/>
          </p:nvCxnSpPr>
          <p:spPr>
            <a:xfrm>
              <a:off x="793708" y="710870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</p:grp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>
            <a:extLst>
              <a:ext uri="783A4284-B454-46f5-B8C8-42B5039CE256">
                <hp:hncPhoto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imgLayer xmlns:hd="http://schemas.haansoft.com/office/drawingml/8.0" r:embed="rId4">
                    <hd:imgEffect xmlns:hd="http://schemas.haansoft.com/office/drawingml/8.0">
                      <hd:artEffectSketch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11396967" y="312248"/>
            <a:ext cx="530410" cy="530410"/>
          </a:xfrm>
          <a:prstGeom prst="rect">
            <a:avLst/>
          </a:prstGeom>
        </p:spPr>
      </p:pic>
      <p:sp>
        <p:nvSpPr>
          <p:cNvPr id="55" name="TextBox 17"/>
          <p:cNvSpPr txBox="1"/>
          <p:nvPr/>
        </p:nvSpPr>
        <p:spPr>
          <a:xfrm>
            <a:off x="193464" y="347347"/>
            <a:ext cx="498051" cy="4222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1" i="0" u="none" strike="noStrike" kern="1200" cap="none" spc="0" normalizeH="0" baseline="0">
                <a:solidFill>
                  <a:srgbClr val="3A3838"/>
                </a:solidFill>
                <a:latin typeface="Arial"/>
                <a:ea typeface="나눔바른고딕 UltraLight"/>
                <a:cs typeface="Arial"/>
              </a:rPr>
              <a:t>03</a:t>
            </a:r>
          </a:p>
        </p:txBody>
      </p:sp>
      <p:sp>
        <p:nvSpPr>
          <p:cNvPr id="56" name="TextBox 18"/>
          <p:cNvSpPr txBox="1"/>
          <p:nvPr/>
        </p:nvSpPr>
        <p:spPr>
          <a:xfrm>
            <a:off x="193459" y="675148"/>
            <a:ext cx="1736305" cy="5421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0" i="0" u="none" strike="noStrike" kern="1200" cap="none" spc="-150" normalizeH="0" baseline="0">
                <a:solidFill>
                  <a:srgbClr val="F8B03A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한컴 윤고딕 760"/>
                <a:ea typeface="한컴 윤고딕 760"/>
              </a:rPr>
              <a:t>komoran</a:t>
            </a:r>
            <a:endParaRPr kumimoji="0" lang="en-US" altLang="ko-KR" sz="3000" b="0" i="0" u="none" strike="noStrike" kern="1200" cap="none" spc="-150" normalizeH="0" baseline="0">
              <a:solidFill>
                <a:srgbClr val="3A3838"/>
              </a:solidFill>
              <a:latin typeface="한컴 윤고딕 760"/>
              <a:ea typeface="한컴 윤고딕 76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25926" y="1384935"/>
            <a:ext cx="2639786" cy="289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>
                <a:solidFill>
                  <a:schemeClr val="accent4">
                    <a:lumMod val="25000"/>
                  </a:schemeClr>
                </a:solidFill>
                <a:latin typeface="한컴 윤고딕 740"/>
                <a:ea typeface="한컴 윤고딕 740"/>
              </a:rPr>
              <a:t>1.</a:t>
            </a:r>
            <a:r>
              <a:rPr lang="ko-KR" altLang="en-US" sz="1300">
                <a:solidFill>
                  <a:schemeClr val="accent4">
                    <a:lumMod val="25000"/>
                  </a:schemeClr>
                </a:solidFill>
                <a:latin typeface="한컴 윤고딕 740"/>
                <a:ea typeface="한컴 윤고딕 740"/>
              </a:rPr>
              <a:t> 객체 생성 </a:t>
            </a:r>
            <a:r>
              <a:rPr lang="en-US" altLang="ko-KR" sz="1300">
                <a:solidFill>
                  <a:schemeClr val="accent4">
                    <a:lumMod val="25000"/>
                  </a:schemeClr>
                </a:solidFill>
                <a:latin typeface="한컴 윤고딕 740"/>
                <a:ea typeface="한컴 윤고딕 740"/>
              </a:rPr>
              <a:t>&amp;</a:t>
            </a:r>
            <a:r>
              <a:rPr lang="ko-KR" altLang="en-US" sz="1300">
                <a:solidFill>
                  <a:schemeClr val="accent4">
                    <a:lumMod val="25000"/>
                  </a:schemeClr>
                </a:solidFill>
                <a:latin typeface="한컴 윤고딕 740"/>
                <a:ea typeface="한컴 윤고딕 740"/>
              </a:rPr>
              <a:t> 불용어 리스트 로드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683200" y="4068263"/>
            <a:ext cx="4136570" cy="282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2.</a:t>
            </a:r>
            <a:r>
              <a:rPr kumimoji="0" lang="ko-KR" altLang="en-US" sz="130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 댓글 불용어 제거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534146" y="1190351"/>
            <a:ext cx="4136570" cy="285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3.</a:t>
            </a:r>
            <a:r>
              <a:rPr kumimoji="0" lang="ko-KR" altLang="en-US" sz="130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 </a:t>
            </a:r>
            <a:r>
              <a:rPr kumimoji="0" lang="en-US" altLang="ko-KR" sz="130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pos-tagging </a:t>
            </a:r>
            <a:r>
              <a:rPr kumimoji="0" lang="ko-KR" altLang="en-US" sz="130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결과</a:t>
            </a:r>
            <a:r>
              <a:rPr kumimoji="0" lang="en-US" altLang="ko-KR" sz="130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(nouns)</a:t>
            </a:r>
          </a:p>
        </p:txBody>
      </p:sp>
      <p:sp>
        <p:nvSpPr>
          <p:cNvPr id="63" name="도형 62"/>
          <p:cNvSpPr/>
          <p:nvPr/>
        </p:nvSpPr>
        <p:spPr>
          <a:xfrm rot="1095565" flipV="1">
            <a:off x="610427" y="4052213"/>
            <a:ext cx="831202" cy="720452"/>
          </a:xfrm>
          <a:prstGeom prst="swooshArrow">
            <a:avLst>
              <a:gd name="adj1" fmla="val 32812"/>
              <a:gd name="adj2" fmla="val 44060"/>
            </a:avLst>
          </a:prstGeom>
          <a:solidFill>
            <a:srgbClr val="F8B03A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3A3838"/>
              </a:solidFill>
              <a:latin typeface="Arial"/>
              <a:ea typeface="나눔바른고딕 UltraLight"/>
              <a:cs typeface="Arial"/>
            </a:endParaRPr>
          </a:p>
        </p:txBody>
      </p:sp>
      <p:pic>
        <p:nvPicPr>
          <p:cNvPr id="68" name="Google Shape;59;p14"/>
          <p:cNvPicPr>
            <a:picLocks noChangeAspect="1"/>
          </p:cNvPicPr>
          <p:nvPr/>
        </p:nvPicPr>
        <p:blipFill rotWithShape="1">
          <a:blip r:embed="rId5">
            <a:alphaModFix/>
          </a:blip>
          <a:srcRect b="48540"/>
          <a:stretch>
            <a:fillRect/>
          </a:stretch>
        </p:blipFill>
        <p:spPr>
          <a:xfrm>
            <a:off x="649246" y="1739339"/>
            <a:ext cx="4680585" cy="1839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59;p14"/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53180" r="6020"/>
          <a:stretch>
            <a:fillRect/>
          </a:stretch>
        </p:blipFill>
        <p:spPr>
          <a:xfrm>
            <a:off x="1696996" y="4434741"/>
            <a:ext cx="4399003" cy="1516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5;p15"/>
          <p:cNvPicPr>
            <a:picLocks noChangeAspect="1"/>
          </p:cNvPicPr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>
            <a:off x="6574971" y="1556175"/>
            <a:ext cx="4680585" cy="724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0;p15"/>
          <p:cNvPicPr>
            <a:picLocks noChangeAspect="1"/>
          </p:cNvPicPr>
          <p:nvPr/>
        </p:nvPicPr>
        <p:blipFill rotWithShape="1">
          <a:blip r:embed="rId7">
            <a:alphaModFix/>
          </a:blip>
          <a:stretch>
            <a:fillRect/>
          </a:stretch>
        </p:blipFill>
        <p:spPr>
          <a:xfrm>
            <a:off x="6534151" y="2520700"/>
            <a:ext cx="4680585" cy="9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화살표: 오른쪽 71"/>
          <p:cNvSpPr/>
          <p:nvPr/>
        </p:nvSpPr>
        <p:spPr>
          <a:xfrm rot="16164272" flipH="1">
            <a:off x="8784364" y="2130470"/>
            <a:ext cx="245504" cy="52990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pic>
        <p:nvPicPr>
          <p:cNvPr id="73" name="Google Shape;99;p19"/>
          <p:cNvPicPr>
            <a:picLocks noChangeAspect="1"/>
          </p:cNvPicPr>
          <p:nvPr/>
        </p:nvPicPr>
        <p:blipFill rotWithShape="1">
          <a:blip r:embed="rId8">
            <a:alphaModFix/>
          </a:blip>
          <a:stretch>
            <a:fillRect/>
          </a:stretch>
        </p:blipFill>
        <p:spPr>
          <a:xfrm>
            <a:off x="6671582" y="4721399"/>
            <a:ext cx="4680585" cy="1033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101;p19"/>
          <p:cNvPicPr>
            <a:picLocks noChangeAspect="1"/>
          </p:cNvPicPr>
          <p:nvPr/>
        </p:nvPicPr>
        <p:blipFill rotWithShape="1">
          <a:blip r:embed="rId9">
            <a:alphaModFix/>
          </a:blip>
          <a:stretch>
            <a:fillRect/>
          </a:stretch>
        </p:blipFill>
        <p:spPr>
          <a:xfrm>
            <a:off x="6685188" y="5725478"/>
            <a:ext cx="4680585" cy="249077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/>
          <p:cNvSpPr txBox="1"/>
          <p:nvPr/>
        </p:nvSpPr>
        <p:spPr>
          <a:xfrm>
            <a:off x="6677020" y="4367620"/>
            <a:ext cx="4136570" cy="288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4. </a:t>
            </a:r>
            <a:r>
              <a:rPr kumimoji="0" lang="ko-KR" altLang="en-US" sz="130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모델 구성</a:t>
            </a:r>
          </a:p>
        </p:txBody>
      </p:sp>
      <p:sp>
        <p:nvSpPr>
          <p:cNvPr id="77" name="도형 76"/>
          <p:cNvSpPr/>
          <p:nvPr/>
        </p:nvSpPr>
        <p:spPr>
          <a:xfrm rot="7518719">
            <a:off x="10896941" y="3401276"/>
            <a:ext cx="1075283" cy="1120407"/>
          </a:xfrm>
          <a:prstGeom prst="swooshArrow">
            <a:avLst>
              <a:gd name="adj1" fmla="val 32812"/>
              <a:gd name="adj2" fmla="val 44060"/>
            </a:avLst>
          </a:prstGeom>
          <a:solidFill>
            <a:srgbClr val="F8B03A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3A3838"/>
              </a:solidFill>
              <a:latin typeface="Arial"/>
              <a:ea typeface="나눔바른고딕 UltraLight"/>
              <a:cs typeface="Arial"/>
            </a:endParaRPr>
          </a:p>
        </p:txBody>
      </p:sp>
      <p:sp>
        <p:nvSpPr>
          <p:cNvPr id="78" name="도형 77"/>
          <p:cNvSpPr/>
          <p:nvPr/>
        </p:nvSpPr>
        <p:spPr>
          <a:xfrm rot="20553442">
            <a:off x="5435776" y="3235062"/>
            <a:ext cx="965213" cy="892500"/>
          </a:xfrm>
          <a:prstGeom prst="swooshArrow">
            <a:avLst>
              <a:gd name="adj1" fmla="val 32812"/>
              <a:gd name="adj2" fmla="val 44060"/>
            </a:avLst>
          </a:prstGeom>
          <a:solidFill>
            <a:srgbClr val="F8B03A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3A3838"/>
              </a:solidFill>
              <a:latin typeface="Arial"/>
              <a:ea typeface="나눔바른고딕 UltraLight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6096000" y="1462767"/>
            <a:ext cx="4004582" cy="4004582"/>
          </a:xfrm>
          <a:prstGeom prst="ellipse">
            <a:avLst/>
          </a:prstGeom>
          <a:pattFill prst="dkDnDiag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6" name="그룹 45"/>
          <p:cNvGrpSpPr/>
          <p:nvPr/>
        </p:nvGrpSpPr>
        <p:grpSpPr>
          <a:xfrm>
            <a:off x="1859317" y="723444"/>
            <a:ext cx="4947103" cy="4947103"/>
            <a:chOff x="4338637" y="1952624"/>
            <a:chExt cx="3514725" cy="3514725"/>
          </a:xfrm>
        </p:grpSpPr>
        <p:sp>
          <p:nvSpPr>
            <p:cNvPr id="42" name="타원 41"/>
            <p:cNvSpPr/>
            <p:nvPr/>
          </p:nvSpPr>
          <p:spPr>
            <a:xfrm>
              <a:off x="4338637" y="1952624"/>
              <a:ext cx="3514725" cy="3514725"/>
            </a:xfrm>
            <a:prstGeom prst="ellipse">
              <a:avLst/>
            </a:prstGeom>
            <a:solidFill>
              <a:schemeClr val="accent2">
                <a:alpha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829657" y="3492292"/>
              <a:ext cx="2518978" cy="496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4000" b="1">
                  <a:solidFill>
                    <a:schemeClr val="bg1"/>
                  </a:solidFill>
                  <a:latin typeface="한컴 윤고딕 760"/>
                  <a:ea typeface="한컴 윤고딕 760"/>
                </a:rPr>
                <a:t>모델</a:t>
              </a:r>
            </a:p>
          </p:txBody>
        </p:sp>
      </p:grpSp>
      <p:grpSp>
        <p:nvGrpSpPr>
          <p:cNvPr id="47" name="그룹 31"/>
          <p:cNvGrpSpPr/>
          <p:nvPr/>
        </p:nvGrpSpPr>
        <p:grpSpPr>
          <a:xfrm rot="21600000" flipH="1">
            <a:off x="11374567" y="0"/>
            <a:ext cx="579033" cy="1227831"/>
            <a:chOff x="662180" y="-1"/>
            <a:chExt cx="1884872" cy="4242180"/>
          </a:xfrm>
          <a:solidFill>
            <a:srgbClr val="F8B03A">
              <a:alpha val="100000"/>
            </a:srgbClr>
          </a:solidFill>
        </p:grpSpPr>
        <p:sp>
          <p:nvSpPr>
            <p:cNvPr id="48" name="오각형 35"/>
            <p:cNvSpPr/>
            <p:nvPr/>
          </p:nvSpPr>
          <p:spPr>
            <a:xfrm rot="5400000">
              <a:off x="-516474" y="1178653"/>
              <a:ext cx="4242180" cy="1884872"/>
            </a:xfrm>
            <a:prstGeom prst="homePlate">
              <a:avLst>
                <a:gd name="adj" fmla="val 50000"/>
              </a:avLst>
            </a:prstGeom>
            <a:solidFill>
              <a:srgbClr val="F8B03A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Arial"/>
                <a:ea typeface="나눔바른고딕 UltraLight"/>
                <a:cs typeface="Arial"/>
              </a:endParaRPr>
            </a:p>
          </p:txBody>
        </p:sp>
        <p:cxnSp>
          <p:nvCxnSpPr>
            <p:cNvPr id="49" name="직선 연결선 36"/>
            <p:cNvCxnSpPr/>
            <p:nvPr/>
          </p:nvCxnSpPr>
          <p:spPr>
            <a:xfrm>
              <a:off x="793708" y="3111827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  <p:cxnSp>
          <p:nvCxnSpPr>
            <p:cNvPr id="50" name="직선 연결선 37"/>
            <p:cNvCxnSpPr/>
            <p:nvPr/>
          </p:nvCxnSpPr>
          <p:spPr>
            <a:xfrm>
              <a:off x="793708" y="710870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</p:grp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2">
            <a:extLst>
              <a:ext uri="783A4284-B454-46f5-B8C8-42B5039CE256">
                <hp:hncPhoto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imgLayer xmlns:hd="http://schemas.haansoft.com/office/drawingml/8.0" r:embed="rId3">
                    <hd:imgEffect xmlns:hd="http://schemas.haansoft.com/office/drawingml/8.0">
                      <hd:artEffectSketch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11396967" y="312248"/>
            <a:ext cx="530410" cy="530410"/>
          </a:xfrm>
          <a:prstGeom prst="rect">
            <a:avLst/>
          </a:prstGeom>
        </p:spPr>
      </p:pic>
      <p:sp>
        <p:nvSpPr>
          <p:cNvPr id="57" name="TextBox 39"/>
          <p:cNvSpPr txBox="1"/>
          <p:nvPr/>
        </p:nvSpPr>
        <p:spPr>
          <a:xfrm>
            <a:off x="7192562" y="2921168"/>
            <a:ext cx="409625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684107"/>
                </a:solidFill>
                <a:latin typeface="한컴 윤고딕 740"/>
                <a:ea typeface="한컴 윤고딕 740"/>
              </a:rPr>
              <a:t>Naive Bayes</a:t>
            </a:r>
          </a:p>
          <a:p>
            <a:pPr marL="285750" indent="-2857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684107"/>
                </a:solidFill>
                <a:latin typeface="한컴 윤고딕 740"/>
                <a:ea typeface="한컴 윤고딕 740"/>
              </a:rPr>
              <a:t>LSTM</a:t>
            </a:r>
          </a:p>
          <a:p>
            <a:pPr marL="285750" indent="-2857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684107"/>
                </a:solidFill>
                <a:latin typeface="한컴 윤고딕 740"/>
                <a:ea typeface="한컴 윤고딕 740"/>
              </a:rPr>
              <a:t>GRU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xy" rotWithShape="1">
          <a:gsLst>
            <a:gs pos="8180">
              <a:srgbClr val="F7F1E9">
                <a:alpha val="100000"/>
              </a:srgbClr>
            </a:gs>
            <a:gs pos="94490">
              <a:srgbClr val="F7F1E9">
                <a:alpha val="100000"/>
              </a:srgb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8" name="TextBox 17"/>
          <p:cNvSpPr txBox="1"/>
          <p:nvPr/>
        </p:nvSpPr>
        <p:spPr>
          <a:xfrm>
            <a:off x="193464" y="347347"/>
            <a:ext cx="498051" cy="4222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1" i="0" u="none" strike="noStrike" kern="1200" cap="none" spc="0" normalizeH="0" baseline="0">
                <a:solidFill>
                  <a:srgbClr val="3A3838"/>
                </a:solidFill>
                <a:latin typeface="Arial"/>
                <a:ea typeface="나눔바른고딕 UltraLight"/>
                <a:cs typeface="Arial"/>
              </a:rPr>
              <a:t>03</a:t>
            </a:r>
          </a:p>
        </p:txBody>
      </p:sp>
      <p:sp>
        <p:nvSpPr>
          <p:cNvPr id="69" name="TextBox 18"/>
          <p:cNvSpPr txBox="1"/>
          <p:nvPr/>
        </p:nvSpPr>
        <p:spPr>
          <a:xfrm>
            <a:off x="193463" y="675148"/>
            <a:ext cx="1660102" cy="5421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000" b="0" i="0" u="none" strike="noStrike" kern="1200" cap="none" spc="-150" normalizeH="0" baseline="0">
                <a:solidFill>
                  <a:srgbClr val="3A3838"/>
                </a:solidFill>
                <a:latin typeface="한컴 윤고딕 760"/>
                <a:ea typeface="한컴 윤고딕 760"/>
              </a:rPr>
              <a:t>모델 구현</a:t>
            </a:r>
          </a:p>
        </p:txBody>
      </p:sp>
      <p:grpSp>
        <p:nvGrpSpPr>
          <p:cNvPr id="70" name="그룹 31"/>
          <p:cNvGrpSpPr/>
          <p:nvPr/>
        </p:nvGrpSpPr>
        <p:grpSpPr>
          <a:xfrm rot="21600000" flipH="1">
            <a:off x="11374567" y="0"/>
            <a:ext cx="579033" cy="1227831"/>
            <a:chOff x="662180" y="-1"/>
            <a:chExt cx="1884872" cy="4242180"/>
          </a:xfrm>
          <a:solidFill>
            <a:srgbClr val="F8B03A">
              <a:alpha val="100000"/>
            </a:srgbClr>
          </a:solidFill>
        </p:grpSpPr>
        <p:sp>
          <p:nvSpPr>
            <p:cNvPr id="71" name="오각형 35"/>
            <p:cNvSpPr/>
            <p:nvPr/>
          </p:nvSpPr>
          <p:spPr>
            <a:xfrm rot="5400000">
              <a:off x="-516474" y="1178653"/>
              <a:ext cx="4242180" cy="1884872"/>
            </a:xfrm>
            <a:prstGeom prst="homePlate">
              <a:avLst>
                <a:gd name="adj" fmla="val 50000"/>
              </a:avLst>
            </a:prstGeom>
            <a:solidFill>
              <a:srgbClr val="F8B03A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Arial"/>
                <a:ea typeface="나눔바른고딕 UltraLight"/>
                <a:cs typeface="Arial"/>
              </a:endParaRPr>
            </a:p>
          </p:txBody>
        </p:sp>
        <p:cxnSp>
          <p:nvCxnSpPr>
            <p:cNvPr id="72" name="직선 연결선 36"/>
            <p:cNvCxnSpPr/>
            <p:nvPr/>
          </p:nvCxnSpPr>
          <p:spPr>
            <a:xfrm>
              <a:off x="793708" y="3111827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  <p:cxnSp>
          <p:nvCxnSpPr>
            <p:cNvPr id="73" name="직선 연결선 37"/>
            <p:cNvCxnSpPr/>
            <p:nvPr/>
          </p:nvCxnSpPr>
          <p:spPr>
            <a:xfrm>
              <a:off x="793708" y="710870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</p:grp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2">
            <a:extLst>
              <a:ext uri="783A4284-B454-46f5-B8C8-42B5039CE256">
                <hp:hncPhoto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imgLayer xmlns:hd="http://schemas.haansoft.com/office/drawingml/8.0" r:embed="rId3">
                    <hd:imgEffect xmlns:hd="http://schemas.haansoft.com/office/drawingml/8.0">
                      <hd:artEffectSketch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11396967" y="312248"/>
            <a:ext cx="530410" cy="530410"/>
          </a:xfrm>
          <a:prstGeom prst="rect">
            <a:avLst/>
          </a:prstGeom>
        </p:spPr>
      </p:pic>
      <p:sp>
        <p:nvSpPr>
          <p:cNvPr id="82" name="TextBox 29"/>
          <p:cNvSpPr txBox="1"/>
          <p:nvPr/>
        </p:nvSpPr>
        <p:spPr>
          <a:xfrm>
            <a:off x="528107" y="1452392"/>
            <a:ext cx="4456157" cy="850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000" b="1">
                <a:solidFill>
                  <a:schemeClr val="accent4">
                    <a:lumMod val="25000"/>
                  </a:schemeClr>
                </a:solidFill>
                <a:latin typeface="Candara"/>
              </a:rPr>
              <a:t>Naive Bayes</a:t>
            </a:r>
          </a:p>
        </p:txBody>
      </p:sp>
      <p:sp>
        <p:nvSpPr>
          <p:cNvPr id="83" name="TextBox 30"/>
          <p:cNvSpPr txBox="1"/>
          <p:nvPr/>
        </p:nvSpPr>
        <p:spPr>
          <a:xfrm>
            <a:off x="521460" y="2887381"/>
            <a:ext cx="10879358" cy="2825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7000" indent="-35700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Pct val="70000"/>
              <a:buFont typeface="Wingdings"/>
              <a:buChar char="u"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684107"/>
                </a:solidFill>
                <a:latin typeface="한컴 윤고딕 740"/>
                <a:ea typeface="한컴 윤고딕 740"/>
              </a:rPr>
              <a:t>데이터가 각 클래스에 속할 확률을 계산하는 조건부 확률 기반의 분류 방법</a:t>
            </a:r>
          </a:p>
          <a:p>
            <a:pPr marL="357000" indent="-35700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Pct val="70000"/>
              <a:buFont typeface="Wingdings"/>
              <a:buChar char="u"/>
              <a:defRPr/>
            </a:pPr>
            <a:endParaRPr kumimoji="0" lang="ko-KR" altLang="en-US" sz="2000" b="0" i="0" u="none" strike="noStrike" kern="1200" cap="none" spc="0" normalizeH="0" baseline="0" dirty="0">
              <a:solidFill>
                <a:srgbClr val="684107"/>
              </a:solidFill>
              <a:latin typeface="한컴 윤고딕 740"/>
              <a:ea typeface="한컴 윤고딕 740"/>
            </a:endParaRPr>
          </a:p>
          <a:p>
            <a:pPr marL="357000" indent="-35700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Pct val="70000"/>
              <a:buFont typeface="Wingdings"/>
              <a:buChar char="u"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684107"/>
                </a:solidFill>
                <a:latin typeface="한컴 윤고딕 740"/>
                <a:ea typeface="한컴 윤고딕 740"/>
              </a:rPr>
              <a:t>특징이 서로 독립이라는 조건이 필요</a:t>
            </a:r>
          </a:p>
          <a:p>
            <a:pPr marL="357000" indent="-35700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Pct val="70000"/>
              <a:buFont typeface="Wingdings"/>
              <a:buChar char="u"/>
              <a:defRPr/>
            </a:pPr>
            <a:endParaRPr kumimoji="0" lang="ko-KR" altLang="en-US" sz="2000" b="0" i="0" u="none" strike="noStrike" kern="1200" cap="none" spc="0" normalizeH="0" baseline="0" dirty="0">
              <a:solidFill>
                <a:srgbClr val="684107"/>
              </a:solidFill>
              <a:latin typeface="한컴 윤고딕 740"/>
              <a:ea typeface="한컴 윤고딕 740"/>
            </a:endParaRPr>
          </a:p>
          <a:p>
            <a:pPr marL="357000" indent="-35700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Pct val="70000"/>
              <a:buFont typeface="Wingdings"/>
              <a:buChar char="u"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684107"/>
                </a:solidFill>
                <a:latin typeface="한컴 윤고딕 740"/>
                <a:ea typeface="한컴 윤고딕 740"/>
              </a:rPr>
              <a:t>간단하고 빠른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684107"/>
                </a:solidFill>
                <a:latin typeface="한컴 윤고딕 740"/>
                <a:ea typeface="한컴 윤고딕 740"/>
              </a:rPr>
              <a:t>,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684107"/>
                </a:solidFill>
                <a:latin typeface="한컴 윤고딕 740"/>
                <a:ea typeface="한컴 윤고딕 740"/>
              </a:rPr>
              <a:t> 효율적인 알고리즘으로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684107"/>
                </a:solidFill>
                <a:latin typeface="한컴 윤고딕 740"/>
                <a:ea typeface="한컴 윤고딕 740"/>
              </a:rPr>
              <a:t>,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684107"/>
                </a:solidFill>
                <a:latin typeface="한컴 윤고딕 740"/>
                <a:ea typeface="한컴 윤고딕 740"/>
              </a:rPr>
              <a:t> 훈련 시 데이터 크기에 관계 없이 잘 동작함</a:t>
            </a:r>
          </a:p>
          <a:p>
            <a:pPr marL="357000" indent="-35700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Pct val="70000"/>
              <a:buFont typeface="Wingdings"/>
              <a:buChar char="u"/>
              <a:defRPr/>
            </a:pPr>
            <a:endParaRPr kumimoji="0" lang="ko-KR" altLang="en-US" sz="2000" b="0" i="0" u="none" strike="noStrike" kern="1200" cap="none" spc="0" normalizeH="0" baseline="0" dirty="0">
              <a:solidFill>
                <a:srgbClr val="684107"/>
              </a:solidFill>
              <a:latin typeface="한컴 윤고딕 740"/>
              <a:ea typeface="한컴 윤고딕 740"/>
            </a:endParaRPr>
          </a:p>
          <a:p>
            <a:pPr marL="357000" indent="-35700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Pct val="70000"/>
              <a:buFont typeface="Wingdings"/>
              <a:buChar char="u"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684107"/>
                </a:solidFill>
                <a:latin typeface="한컴 윤고딕 740"/>
                <a:ea typeface="한컴 윤고딕 740"/>
              </a:rPr>
              <a:t>이중 분류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684107"/>
                </a:solidFill>
                <a:latin typeface="한컴 윤고딕 740"/>
                <a:ea typeface="한컴 윤고딕 740"/>
              </a:rPr>
              <a:t>(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684107"/>
                </a:solidFill>
                <a:latin typeface="한컴 윤고딕 740"/>
                <a:ea typeface="한컴 윤고딕 740"/>
              </a:rPr>
              <a:t>스팸 필터링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684107"/>
                </a:solidFill>
                <a:latin typeface="한컴 윤고딕 740"/>
                <a:ea typeface="한컴 윤고딕 740"/>
              </a:rPr>
              <a:t>,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684107"/>
                </a:solidFill>
                <a:latin typeface="한컴 윤고딕 740"/>
                <a:ea typeface="한컴 윤고딕 740"/>
              </a:rPr>
              <a:t> 질병 진단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684107"/>
                </a:solidFill>
                <a:latin typeface="한컴 윤고딕 740"/>
                <a:ea typeface="한컴 윤고딕 740"/>
              </a:rPr>
              <a:t>),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684107"/>
                </a:solidFill>
                <a:latin typeface="한컴 윤고딕 740"/>
                <a:ea typeface="한컴 윤고딕 740"/>
              </a:rPr>
              <a:t> 다중 분류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684107"/>
                </a:solidFill>
                <a:latin typeface="한컴 윤고딕 740"/>
                <a:ea typeface="한컴 윤고딕 740"/>
              </a:rPr>
              <a:t>(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684107"/>
                </a:solidFill>
                <a:latin typeface="한컴 윤고딕 740"/>
                <a:ea typeface="한컴 윤고딕 740"/>
              </a:rPr>
              <a:t>문서 분류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684107"/>
                </a:solidFill>
                <a:latin typeface="한컴 윤고딕 740"/>
                <a:ea typeface="한컴 윤고딕 740"/>
              </a:rPr>
              <a:t>)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684107"/>
                </a:solidFill>
                <a:latin typeface="한컴 윤고딕 740"/>
                <a:ea typeface="한컴 윤고딕 740"/>
              </a:rPr>
              <a:t> 등에 쓰임</a:t>
            </a:r>
          </a:p>
          <a:p>
            <a:pPr marL="357000" indent="-35700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Pct val="70000"/>
              <a:buFont typeface="Wingdings"/>
              <a:buChar char="u"/>
              <a:defRPr/>
            </a:pPr>
            <a:endParaRPr kumimoji="0" lang="ko-KR" altLang="en-US" sz="2000" b="0" i="0" u="none" strike="noStrike" kern="1200" cap="none" spc="0" normalizeH="0" baseline="0" dirty="0">
              <a:solidFill>
                <a:srgbClr val="684107"/>
              </a:solidFill>
              <a:latin typeface="한컴 윤고딕 740"/>
              <a:ea typeface="한컴 윤고딕 740"/>
            </a:endParaRPr>
          </a:p>
          <a:p>
            <a:pPr marL="357000" indent="-35700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Pct val="70000"/>
              <a:buFont typeface="Wingdings"/>
              <a:buChar char="u"/>
              <a:defRPr/>
            </a:pPr>
            <a:r>
              <a:rPr kumimoji="0" lang="ko-KR" altLang="en-US" sz="2000" b="0" i="0" u="none" strike="noStrike" kern="1200" cap="none" spc="0" normalizeH="0" baseline="0" dirty="0" err="1">
                <a:solidFill>
                  <a:srgbClr val="684107"/>
                </a:solidFill>
                <a:latin typeface="한컴 윤고딕 740"/>
                <a:ea typeface="한컴 윤고딕 740"/>
              </a:rPr>
              <a:t>라플라스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684107"/>
                </a:solidFill>
                <a:latin typeface="한컴 윤고딕 740"/>
                <a:ea typeface="한컴 윤고딕 740"/>
              </a:rPr>
              <a:t> </a:t>
            </a:r>
            <a:r>
              <a:rPr kumimoji="0" lang="ko-KR" altLang="en-US" sz="2000" b="0" i="0" u="none" strike="noStrike" kern="1200" cap="none" spc="0" normalizeH="0" baseline="0" dirty="0" err="1">
                <a:solidFill>
                  <a:srgbClr val="684107"/>
                </a:solidFill>
                <a:latin typeface="한컴 윤고딕 740"/>
                <a:ea typeface="한컴 윤고딕 740"/>
              </a:rPr>
              <a:t>스무딩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684107"/>
                </a:solidFill>
                <a:latin typeface="한컴 윤고딕 740"/>
                <a:ea typeface="한컴 윤고딕 740"/>
              </a:rPr>
              <a:t> 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684107"/>
                </a:solidFill>
                <a:latin typeface="한컴 윤고딕 740"/>
                <a:ea typeface="한컴 윤고딕 740"/>
              </a:rPr>
              <a:t>: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684107"/>
                </a:solidFill>
                <a:latin typeface="한컴 윤고딕 740"/>
                <a:ea typeface="한컴 윤고딕 740"/>
              </a:rPr>
              <a:t> 특징의 출현 횟수 초기값을 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684107"/>
                </a:solidFill>
                <a:latin typeface="한컴 윤고딕 740"/>
                <a:ea typeface="한컴 윤고딕 740"/>
              </a:rPr>
              <a:t>1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684107"/>
                </a:solidFill>
                <a:latin typeface="한컴 윤고딕 740"/>
                <a:ea typeface="한컴 윤고딕 740"/>
              </a:rPr>
              <a:t>부터 시작 </a:t>
            </a:r>
            <a:r>
              <a:rPr lang="ko-KR" altLang="en-US" sz="2000" dirty="0">
                <a:solidFill>
                  <a:srgbClr val="684107"/>
                </a:solidFill>
                <a:latin typeface="한컴 윤고딕 740"/>
                <a:ea typeface="한컴 윤고딕 740"/>
              </a:rPr>
              <a:t>→ </a:t>
            </a:r>
            <a:r>
              <a:rPr lang="en-US" altLang="ko-KR" sz="2000" dirty="0">
                <a:solidFill>
                  <a:srgbClr val="684107"/>
                </a:solidFill>
                <a:latin typeface="한컴 윤고딕 740"/>
                <a:ea typeface="한컴 윤고딕 740"/>
              </a:rPr>
              <a:t>0</a:t>
            </a:r>
            <a:r>
              <a:rPr lang="ko-KR" altLang="en-US" sz="2000" dirty="0">
                <a:solidFill>
                  <a:srgbClr val="684107"/>
                </a:solidFill>
                <a:latin typeface="한컴 윤고딕 740"/>
                <a:ea typeface="한컴 윤고딕 740"/>
              </a:rPr>
              <a:t>을 곱하여 발생하는 문제 해결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355383" y="1799530"/>
            <a:ext cx="0" cy="352900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955116" y="908108"/>
            <a:ext cx="3352467" cy="108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000" b="1">
                <a:solidFill>
                  <a:schemeClr val="accent4">
                    <a:lumMod val="25000"/>
                  </a:schemeClr>
                </a:solidFill>
                <a:latin typeface="Candara"/>
              </a:rPr>
              <a:t>LSTM</a:t>
            </a:r>
          </a:p>
          <a:p>
            <a:pPr lvl="0">
              <a:defRPr/>
            </a:pPr>
            <a:r>
              <a:rPr lang="en-US" altLang="ko-KR" sz="1500">
                <a:solidFill>
                  <a:schemeClr val="accent4">
                    <a:lumMod val="25000"/>
                  </a:schemeClr>
                </a:solidFill>
                <a:latin typeface="Candara"/>
              </a:rPr>
              <a:t>(Long-Short-Term-Memory)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36222" y="2343098"/>
            <a:ext cx="669138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7000" indent="-357000" algn="just">
              <a:buClr>
                <a:schemeClr val="tx1"/>
              </a:buClr>
              <a:buSzPct val="70000"/>
              <a:buFont typeface="Wingdings"/>
              <a:buChar char="u"/>
              <a:defRPr/>
            </a:pPr>
            <a:r>
              <a:rPr lang="en-US" altLang="ko-KR" sz="2000" dirty="0">
                <a:solidFill>
                  <a:srgbClr val="684107"/>
                </a:solidFill>
                <a:latin typeface="한컴 윤고딕 740"/>
                <a:ea typeface="한컴 윤고딕 740"/>
              </a:rPr>
              <a:t>RNN</a:t>
            </a:r>
            <a:r>
              <a:rPr lang="ko-KR" altLang="en-US" sz="2000" dirty="0">
                <a:solidFill>
                  <a:srgbClr val="684107"/>
                </a:solidFill>
                <a:latin typeface="한컴 윤고딕 740"/>
                <a:ea typeface="한컴 윤고딕 740"/>
              </a:rPr>
              <a:t>과 달리 장기기억이 가능함</a:t>
            </a:r>
          </a:p>
          <a:p>
            <a:pPr marL="357000" indent="-357000" algn="just">
              <a:buClr>
                <a:schemeClr val="tx1"/>
              </a:buClr>
              <a:buSzPct val="70000"/>
              <a:buFont typeface="Wingdings"/>
              <a:buChar char="u"/>
              <a:defRPr/>
            </a:pPr>
            <a:endParaRPr lang="ko-KR" altLang="en-US" sz="2000" dirty="0">
              <a:solidFill>
                <a:srgbClr val="684107"/>
              </a:solidFill>
              <a:latin typeface="한컴 윤고딕 740"/>
              <a:ea typeface="한컴 윤고딕 740"/>
            </a:endParaRPr>
          </a:p>
          <a:p>
            <a:pPr marL="357000" indent="-35700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Pct val="70000"/>
              <a:buFont typeface="Wingdings"/>
              <a:buChar char="u"/>
              <a:defRPr/>
            </a:pPr>
            <a:r>
              <a:rPr lang="en-US" altLang="ko-KR" sz="2000" dirty="0">
                <a:solidFill>
                  <a:srgbClr val="684107"/>
                </a:solidFill>
                <a:latin typeface="한컴 윤고딕 740"/>
                <a:ea typeface="한컴 윤고딕 740"/>
              </a:rPr>
              <a:t>3</a:t>
            </a:r>
            <a:r>
              <a:rPr lang="ko-KR" altLang="en-US" sz="2000" dirty="0">
                <a:solidFill>
                  <a:srgbClr val="684107"/>
                </a:solidFill>
                <a:latin typeface="한컴 윤고딕 740"/>
                <a:ea typeface="한컴 윤고딕 740"/>
              </a:rPr>
              <a:t>개의 </a:t>
            </a:r>
            <a:r>
              <a:rPr lang="en-US" altLang="ko-KR" sz="2000" dirty="0">
                <a:solidFill>
                  <a:srgbClr val="684107"/>
                </a:solidFill>
                <a:latin typeface="한컴 윤고딕 740"/>
                <a:ea typeface="한컴 윤고딕 740"/>
              </a:rPr>
              <a:t>gate</a:t>
            </a:r>
            <a:r>
              <a:rPr lang="ko-KR" altLang="en-US" sz="2000" dirty="0">
                <a:solidFill>
                  <a:srgbClr val="684107"/>
                </a:solidFill>
                <a:latin typeface="한컴 윤고딕 740"/>
                <a:ea typeface="한컴 윤고딕 740"/>
              </a:rPr>
              <a:t>로 구성되어 있으며 </a:t>
            </a:r>
            <a:r>
              <a:rPr lang="en-US" altLang="ko-KR" sz="2000" dirty="0">
                <a:solidFill>
                  <a:srgbClr val="684107"/>
                </a:solidFill>
                <a:latin typeface="한컴 윤고딕 740"/>
                <a:ea typeface="한컴 윤고딕 740"/>
              </a:rPr>
              <a:t>sigmoid</a:t>
            </a:r>
            <a:r>
              <a:rPr lang="ko-KR" altLang="en-US" sz="2000" dirty="0">
                <a:solidFill>
                  <a:srgbClr val="684107"/>
                </a:solidFill>
                <a:latin typeface="한컴 윤고딕 740"/>
                <a:ea typeface="한컴 윤고딕 740"/>
              </a:rPr>
              <a:t>함수를 사용함</a:t>
            </a:r>
          </a:p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Pct val="70000"/>
              <a:buFont typeface="Wingdings"/>
              <a:buNone/>
              <a:defRPr/>
            </a:pPr>
            <a:r>
              <a:rPr lang="ko-KR" altLang="en-US" sz="2000" dirty="0">
                <a:solidFill>
                  <a:srgbClr val="684107"/>
                </a:solidFill>
                <a:latin typeface="한컴 윤고딕 740"/>
                <a:ea typeface="한컴 윤고딕 740"/>
              </a:rPr>
              <a:t>     </a:t>
            </a:r>
            <a:r>
              <a:rPr lang="en-US" altLang="ko-KR" sz="2000" dirty="0">
                <a:solidFill>
                  <a:srgbClr val="684107"/>
                </a:solidFill>
                <a:latin typeface="한컴 윤고딕 740"/>
                <a:ea typeface="한컴 윤고딕 740"/>
              </a:rPr>
              <a:t>forget gate :</a:t>
            </a:r>
            <a:r>
              <a:rPr lang="ko-KR" altLang="en-US" sz="2000" dirty="0">
                <a:solidFill>
                  <a:srgbClr val="684107"/>
                </a:solidFill>
                <a:latin typeface="한컴 윤고딕 740"/>
                <a:ea typeface="한컴 윤고딕 740"/>
              </a:rPr>
              <a:t>과거 정보를 잊기 위한 게이트</a:t>
            </a:r>
          </a:p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Pct val="70000"/>
              <a:buFont typeface="Wingdings"/>
              <a:buNone/>
              <a:defRPr/>
            </a:pPr>
            <a:r>
              <a:rPr lang="ko-KR" altLang="en-US" sz="2000" dirty="0">
                <a:solidFill>
                  <a:srgbClr val="684107"/>
                </a:solidFill>
                <a:latin typeface="한컴 윤고딕 740"/>
                <a:ea typeface="한컴 윤고딕 740"/>
              </a:rPr>
              <a:t>    </a:t>
            </a:r>
            <a:r>
              <a:rPr lang="en-US" altLang="ko-KR" sz="2000" dirty="0">
                <a:solidFill>
                  <a:srgbClr val="684107"/>
                </a:solidFill>
                <a:latin typeface="한컴 윤고딕 740"/>
                <a:ea typeface="한컴 윤고딕 740"/>
              </a:rPr>
              <a:t> input gate : </a:t>
            </a:r>
            <a:r>
              <a:rPr lang="ko-KR" altLang="en-US" sz="2000" dirty="0">
                <a:solidFill>
                  <a:srgbClr val="684107"/>
                </a:solidFill>
                <a:latin typeface="한컴 윤고딕 740"/>
                <a:ea typeface="한컴 윤고딕 740"/>
              </a:rPr>
              <a:t>현재 정보를 기억하기 위한 게이트</a:t>
            </a:r>
          </a:p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Pct val="70000"/>
              <a:buFont typeface="Wingdings"/>
              <a:buNone/>
              <a:defRPr/>
            </a:pPr>
            <a:r>
              <a:rPr lang="ko-KR" altLang="en-US" sz="2000" dirty="0">
                <a:solidFill>
                  <a:srgbClr val="684107"/>
                </a:solidFill>
                <a:latin typeface="한컴 윤고딕 740"/>
                <a:ea typeface="한컴 윤고딕 740"/>
              </a:rPr>
              <a:t>     </a:t>
            </a:r>
            <a:r>
              <a:rPr lang="en-US" altLang="ko-KR" sz="2000" dirty="0">
                <a:solidFill>
                  <a:srgbClr val="684107"/>
                </a:solidFill>
                <a:latin typeface="한컴 윤고딕 740"/>
                <a:ea typeface="한컴 윤고딕 740"/>
              </a:rPr>
              <a:t>output gate : </a:t>
            </a:r>
            <a:r>
              <a:rPr lang="ko-KR" altLang="en-US" sz="2000" dirty="0">
                <a:solidFill>
                  <a:srgbClr val="684107"/>
                </a:solidFill>
                <a:latin typeface="한컴 윤고딕 740"/>
                <a:ea typeface="한컴 윤고딕 740"/>
              </a:rPr>
              <a:t>최종 결과를 내보내기 위한 게이트</a:t>
            </a:r>
          </a:p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Pct val="70000"/>
              <a:buFont typeface="Wingdings"/>
              <a:buNone/>
              <a:defRPr/>
            </a:pPr>
            <a:endParaRPr lang="ko-KR" altLang="en-US" sz="2000" dirty="0">
              <a:solidFill>
                <a:srgbClr val="684107"/>
              </a:solidFill>
              <a:latin typeface="한컴 윤고딕 740"/>
              <a:ea typeface="한컴 윤고딕 740"/>
            </a:endParaRPr>
          </a:p>
          <a:p>
            <a:pPr marL="357000" indent="-357000" algn="just">
              <a:buClr>
                <a:schemeClr val="tx1"/>
              </a:buClr>
              <a:buSzPct val="70000"/>
              <a:buFont typeface="Wingdings"/>
              <a:buChar char="u"/>
              <a:defRPr/>
            </a:pPr>
            <a:r>
              <a:rPr lang="en-US" altLang="ko-KR" sz="2000" dirty="0">
                <a:solidFill>
                  <a:srgbClr val="684107"/>
                </a:solidFill>
                <a:latin typeface="한컴 윤고딕 740"/>
                <a:ea typeface="한컴 윤고딕 740"/>
              </a:rPr>
              <a:t>sigmoid : 0 </a:t>
            </a:r>
            <a:r>
              <a:rPr lang="ko-KR" altLang="en-US" sz="2000" dirty="0">
                <a:solidFill>
                  <a:srgbClr val="684107"/>
                </a:solidFill>
                <a:latin typeface="한컴 윤고딕 740"/>
                <a:ea typeface="한컴 윤고딕 740"/>
              </a:rPr>
              <a:t>→</a:t>
            </a:r>
            <a:r>
              <a:rPr lang="en-US" altLang="ko-KR" sz="2000" dirty="0">
                <a:solidFill>
                  <a:srgbClr val="684107"/>
                </a:solidFill>
                <a:latin typeface="한컴 윤고딕 740"/>
                <a:ea typeface="한컴 윤고딕 740"/>
              </a:rPr>
              <a:t> </a:t>
            </a:r>
            <a:r>
              <a:rPr lang="ko-KR" altLang="en-US" sz="2000" dirty="0">
                <a:solidFill>
                  <a:srgbClr val="684107"/>
                </a:solidFill>
                <a:latin typeface="한컴 윤고딕 740"/>
                <a:ea typeface="한컴 윤고딕 740"/>
              </a:rPr>
              <a:t>넘기지 않음 </a:t>
            </a:r>
            <a:r>
              <a:rPr lang="en-US" altLang="ko-KR" sz="1500" dirty="0">
                <a:solidFill>
                  <a:srgbClr val="684107"/>
                </a:solidFill>
                <a:latin typeface="한컴 윤고딕 740"/>
                <a:ea typeface="한컴 윤고딕 740"/>
              </a:rPr>
              <a:t>/</a:t>
            </a:r>
            <a:r>
              <a:rPr lang="ko-KR" altLang="en-US" sz="1500" dirty="0">
                <a:solidFill>
                  <a:srgbClr val="684107"/>
                </a:solidFill>
                <a:latin typeface="한컴 윤고딕 740"/>
                <a:ea typeface="한컴 윤고딕 740"/>
              </a:rPr>
              <a:t> </a:t>
            </a:r>
            <a:r>
              <a:rPr lang="en-US" altLang="ko-KR" sz="2000" dirty="0">
                <a:solidFill>
                  <a:srgbClr val="684107"/>
                </a:solidFill>
                <a:latin typeface="한컴 윤고딕 740"/>
                <a:ea typeface="한컴 윤고딕 740"/>
              </a:rPr>
              <a:t>1</a:t>
            </a:r>
            <a:r>
              <a:rPr lang="ko-KR" altLang="en-US" sz="2000" dirty="0">
                <a:solidFill>
                  <a:srgbClr val="684107"/>
                </a:solidFill>
                <a:latin typeface="한컴 윤고딕 740"/>
                <a:ea typeface="한컴 윤고딕 740"/>
              </a:rPr>
              <a:t> → 모든 것을 넘김</a:t>
            </a:r>
          </a:p>
          <a:p>
            <a:pPr marL="0" indent="0" algn="just">
              <a:buClr>
                <a:schemeClr val="tx1"/>
              </a:buClr>
              <a:buSzPct val="70000"/>
              <a:buFont typeface="Wingdings"/>
              <a:buNone/>
              <a:defRPr/>
            </a:pPr>
            <a:endParaRPr lang="en-US" altLang="ko-KR" sz="2000" dirty="0">
              <a:solidFill>
                <a:srgbClr val="684107"/>
              </a:solidFill>
              <a:latin typeface="한컴 윤고딕 740"/>
              <a:ea typeface="한컴 윤고딕 740"/>
            </a:endParaRPr>
          </a:p>
          <a:p>
            <a:pPr marL="357000" indent="-357000" algn="just">
              <a:buClr>
                <a:schemeClr val="tx1"/>
              </a:buClr>
              <a:buSzPct val="70000"/>
              <a:buFont typeface="Wingdings"/>
              <a:buChar char="u"/>
              <a:defRPr/>
            </a:pPr>
            <a:endParaRPr lang="en-US" altLang="ko-KR" sz="2000" dirty="0">
              <a:solidFill>
                <a:srgbClr val="684107"/>
              </a:solidFill>
              <a:latin typeface="한컴 윤고딕 740"/>
              <a:ea typeface="한컴 윤고딕 740"/>
            </a:endParaRPr>
          </a:p>
        </p:txBody>
      </p:sp>
      <p:sp>
        <p:nvSpPr>
          <p:cNvPr id="42" name="TextBox 17"/>
          <p:cNvSpPr txBox="1"/>
          <p:nvPr/>
        </p:nvSpPr>
        <p:spPr>
          <a:xfrm>
            <a:off x="193464" y="347347"/>
            <a:ext cx="498051" cy="4222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1" i="0" u="none" strike="noStrike" kern="1200" cap="none" spc="0" normalizeH="0" baseline="0">
                <a:solidFill>
                  <a:schemeClr val="dk1"/>
                </a:solidFill>
                <a:latin typeface="Arial"/>
                <a:ea typeface="나눔바른고딕 UltraLight"/>
                <a:cs typeface="Arial"/>
              </a:rPr>
              <a:t>03</a:t>
            </a:r>
          </a:p>
        </p:txBody>
      </p:sp>
      <p:sp>
        <p:nvSpPr>
          <p:cNvPr id="43" name="TextBox 18"/>
          <p:cNvSpPr txBox="1"/>
          <p:nvPr/>
        </p:nvSpPr>
        <p:spPr>
          <a:xfrm>
            <a:off x="193463" y="675148"/>
            <a:ext cx="1660102" cy="5421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000" b="0" i="0" u="none" strike="noStrike" kern="1200" cap="none" spc="-150" normalizeH="0" baseline="0">
                <a:solidFill>
                  <a:schemeClr val="dk1"/>
                </a:solidFill>
                <a:latin typeface="한컴 윤고딕 760"/>
                <a:ea typeface="한컴 윤고딕 760"/>
              </a:rPr>
              <a:t>모델 구현</a:t>
            </a:r>
          </a:p>
        </p:txBody>
      </p:sp>
      <p:grpSp>
        <p:nvGrpSpPr>
          <p:cNvPr id="44" name="그룹 31"/>
          <p:cNvGrpSpPr/>
          <p:nvPr/>
        </p:nvGrpSpPr>
        <p:grpSpPr>
          <a:xfrm rot="21600000" flipH="1">
            <a:off x="11374567" y="0"/>
            <a:ext cx="579033" cy="1227831"/>
            <a:chOff x="662180" y="-1"/>
            <a:chExt cx="1884872" cy="4242180"/>
          </a:xfrm>
          <a:solidFill>
            <a:srgbClr val="F8B03A">
              <a:alpha val="100000"/>
            </a:srgbClr>
          </a:solidFill>
        </p:grpSpPr>
        <p:sp>
          <p:nvSpPr>
            <p:cNvPr id="45" name="오각형 35"/>
            <p:cNvSpPr/>
            <p:nvPr/>
          </p:nvSpPr>
          <p:spPr>
            <a:xfrm rot="5400000">
              <a:off x="-516474" y="1178653"/>
              <a:ext cx="4242180" cy="1884872"/>
            </a:xfrm>
            <a:prstGeom prst="homePlate">
              <a:avLst>
                <a:gd name="adj" fmla="val 50000"/>
              </a:avLst>
            </a:prstGeom>
            <a:solidFill>
              <a:srgbClr val="F8B03A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Arial"/>
                <a:ea typeface="나눔바른고딕 UltraLight"/>
                <a:cs typeface="Arial"/>
              </a:endParaRPr>
            </a:p>
          </p:txBody>
        </p:sp>
        <p:cxnSp>
          <p:nvCxnSpPr>
            <p:cNvPr id="46" name="직선 연결선 36"/>
            <p:cNvCxnSpPr/>
            <p:nvPr/>
          </p:nvCxnSpPr>
          <p:spPr>
            <a:xfrm>
              <a:off x="793708" y="3111827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  <p:cxnSp>
          <p:nvCxnSpPr>
            <p:cNvPr id="47" name="직선 연결선 37"/>
            <p:cNvCxnSpPr/>
            <p:nvPr/>
          </p:nvCxnSpPr>
          <p:spPr>
            <a:xfrm>
              <a:off x="793708" y="710870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</p:grp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>
            <a:extLst>
              <a:ext uri="783A4284-B454-46f5-B8C8-42B5039CE256">
                <hp:hncPhoto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imgLayer xmlns:hd="http://schemas.haansoft.com/office/drawingml/8.0" r:embed="rId4">
                    <hd:imgEffect xmlns:hd="http://schemas.haansoft.com/office/drawingml/8.0">
                      <hd:artEffectSketch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11396967" y="312248"/>
            <a:ext cx="530410" cy="530410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63285" y="2002343"/>
            <a:ext cx="4796995" cy="3315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355383" y="1799530"/>
            <a:ext cx="0" cy="352900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955116" y="908108"/>
            <a:ext cx="3352467" cy="108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000" b="1">
                <a:solidFill>
                  <a:schemeClr val="accent4">
                    <a:lumMod val="25000"/>
                  </a:schemeClr>
                </a:solidFill>
                <a:latin typeface="Candara"/>
              </a:rPr>
              <a:t>GRU</a:t>
            </a:r>
          </a:p>
          <a:p>
            <a:pPr lvl="0">
              <a:defRPr/>
            </a:pPr>
            <a:r>
              <a:rPr lang="en-US" altLang="ko-KR" sz="1500">
                <a:solidFill>
                  <a:schemeClr val="accent4">
                    <a:lumMod val="25000"/>
                  </a:schemeClr>
                </a:solidFill>
                <a:latin typeface="Candara"/>
              </a:rPr>
              <a:t>(Long-Short-Term-Memory)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36222" y="2343098"/>
            <a:ext cx="669138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7000" indent="-357000" algn="just">
              <a:buClr>
                <a:schemeClr val="tx1"/>
              </a:buClr>
              <a:buSzPct val="70000"/>
              <a:buFont typeface="Wingdings"/>
              <a:buChar char="u"/>
              <a:defRPr/>
            </a:pPr>
            <a:r>
              <a:rPr lang="en-US" altLang="ko-KR" sz="2000" dirty="0">
                <a:solidFill>
                  <a:srgbClr val="684107"/>
                </a:solidFill>
                <a:latin typeface="한컴 윤고딕 740"/>
                <a:ea typeface="한컴 윤고딕 740"/>
              </a:rPr>
              <a:t>LSTM</a:t>
            </a:r>
            <a:r>
              <a:rPr lang="ko-KR" altLang="en-US" sz="2000" dirty="0">
                <a:solidFill>
                  <a:srgbClr val="684107"/>
                </a:solidFill>
                <a:latin typeface="한컴 윤고딕 740"/>
                <a:ea typeface="한컴 윤고딕 740"/>
              </a:rPr>
              <a:t>과 비슷한 이유로 </a:t>
            </a:r>
            <a:r>
              <a:rPr lang="ko-KR" altLang="en-US" sz="2000" dirty="0" err="1">
                <a:solidFill>
                  <a:srgbClr val="684107"/>
                </a:solidFill>
                <a:latin typeface="한컴 윤고딕 740"/>
                <a:ea typeface="한컴 윤고딕 740"/>
              </a:rPr>
              <a:t>만들어졌음</a:t>
            </a:r>
            <a:endParaRPr lang="ko-KR" altLang="en-US" sz="2000" dirty="0">
              <a:solidFill>
                <a:srgbClr val="684107"/>
              </a:solidFill>
              <a:latin typeface="한컴 윤고딕 740"/>
              <a:ea typeface="한컴 윤고딕 740"/>
            </a:endParaRPr>
          </a:p>
          <a:p>
            <a:pPr marL="357000" indent="-357000" algn="just">
              <a:buClr>
                <a:schemeClr val="tx1"/>
              </a:buClr>
              <a:buSzPct val="70000"/>
              <a:buFont typeface="Wingdings"/>
              <a:buChar char="u"/>
              <a:defRPr/>
            </a:pPr>
            <a:endParaRPr lang="ko-KR" altLang="en-US" sz="2000" dirty="0">
              <a:solidFill>
                <a:srgbClr val="684107"/>
              </a:solidFill>
              <a:latin typeface="한컴 윤고딕 740"/>
              <a:ea typeface="한컴 윤고딕 740"/>
            </a:endParaRPr>
          </a:p>
          <a:p>
            <a:pPr marL="357000" indent="-357000" algn="just">
              <a:buClr>
                <a:schemeClr val="tx1"/>
              </a:buClr>
              <a:buSzPct val="70000"/>
              <a:buFont typeface="Wingdings"/>
              <a:buChar char="u"/>
              <a:defRPr/>
            </a:pPr>
            <a:r>
              <a:rPr lang="en-US" altLang="ko-KR" sz="2000" dirty="0">
                <a:solidFill>
                  <a:srgbClr val="684107"/>
                </a:solidFill>
                <a:latin typeface="한컴 윤고딕 740"/>
                <a:ea typeface="한컴 윤고딕 740"/>
              </a:rPr>
              <a:t>LSTM</a:t>
            </a:r>
            <a:r>
              <a:rPr lang="ko-KR" altLang="en-US" sz="2000" dirty="0">
                <a:solidFill>
                  <a:srgbClr val="684107"/>
                </a:solidFill>
                <a:latin typeface="한컴 윤고딕 740"/>
                <a:ea typeface="한컴 윤고딕 740"/>
              </a:rPr>
              <a:t>보다 간단하게 구성되어 비교적 데이터 처리가 빠름</a:t>
            </a:r>
          </a:p>
          <a:p>
            <a:pPr marL="0" indent="0" algn="just">
              <a:buClr>
                <a:schemeClr val="tx1"/>
              </a:buClr>
              <a:buSzPct val="70000"/>
              <a:buFont typeface="Wingdings"/>
              <a:buNone/>
              <a:defRPr/>
            </a:pPr>
            <a:endParaRPr lang="ko-KR" altLang="en-US" sz="2000" dirty="0">
              <a:solidFill>
                <a:srgbClr val="684107"/>
              </a:solidFill>
              <a:latin typeface="한컴 윤고딕 740"/>
              <a:ea typeface="한컴 윤고딕 740"/>
            </a:endParaRPr>
          </a:p>
          <a:p>
            <a:pPr marL="357000" indent="-357000" algn="just">
              <a:buClr>
                <a:schemeClr val="tx1"/>
              </a:buClr>
              <a:buSzPct val="70000"/>
              <a:buFont typeface="Wingdings"/>
              <a:buChar char="u"/>
              <a:defRPr/>
            </a:pPr>
            <a:r>
              <a:rPr lang="en-US" altLang="ko-KR" sz="2000" dirty="0">
                <a:solidFill>
                  <a:srgbClr val="684107"/>
                </a:solidFill>
                <a:latin typeface="한컴 윤고딕 740"/>
                <a:ea typeface="한컴 윤고딕 740"/>
              </a:rPr>
              <a:t>LSTM</a:t>
            </a:r>
            <a:r>
              <a:rPr lang="ko-KR" altLang="en-US" sz="2000" dirty="0">
                <a:solidFill>
                  <a:srgbClr val="684107"/>
                </a:solidFill>
                <a:latin typeface="한컴 윤고딕 740"/>
                <a:ea typeface="한컴 윤고딕 740"/>
              </a:rPr>
              <a:t>은 </a:t>
            </a:r>
            <a:r>
              <a:rPr lang="en-US" altLang="ko-KR" sz="2000" dirty="0">
                <a:solidFill>
                  <a:srgbClr val="684107"/>
                </a:solidFill>
                <a:latin typeface="한컴 윤고딕 740"/>
                <a:ea typeface="한컴 윤고딕 740"/>
              </a:rPr>
              <a:t>Input, Forget, Output</a:t>
            </a:r>
            <a:r>
              <a:rPr lang="ko-KR" altLang="en-US" sz="2000" dirty="0">
                <a:solidFill>
                  <a:srgbClr val="684107"/>
                </a:solidFill>
                <a:latin typeface="한컴 윤고딕 740"/>
                <a:ea typeface="한컴 윤고딕 740"/>
              </a:rPr>
              <a:t> </a:t>
            </a:r>
            <a:r>
              <a:rPr lang="en-US" altLang="ko-KR" sz="2000" dirty="0">
                <a:solidFill>
                  <a:srgbClr val="684107"/>
                </a:solidFill>
                <a:latin typeface="한컴 윤고딕 740"/>
                <a:ea typeface="한컴 윤고딕 740"/>
              </a:rPr>
              <a:t>3</a:t>
            </a:r>
            <a:r>
              <a:rPr lang="ko-KR" altLang="en-US" sz="2000" dirty="0">
                <a:solidFill>
                  <a:srgbClr val="684107"/>
                </a:solidFill>
                <a:latin typeface="한컴 윤고딕 740"/>
                <a:ea typeface="한컴 윤고딕 740"/>
              </a:rPr>
              <a:t>개의 </a:t>
            </a:r>
            <a:r>
              <a:rPr lang="en-US" altLang="ko-KR" sz="2000" dirty="0">
                <a:solidFill>
                  <a:srgbClr val="684107"/>
                </a:solidFill>
                <a:latin typeface="한컴 윤고딕 740"/>
                <a:ea typeface="한컴 윤고딕 740"/>
              </a:rPr>
              <a:t>gate</a:t>
            </a:r>
            <a:r>
              <a:rPr lang="ko-KR" altLang="en-US" sz="2000" dirty="0">
                <a:solidFill>
                  <a:srgbClr val="684107"/>
                </a:solidFill>
                <a:latin typeface="한컴 윤고딕 740"/>
                <a:ea typeface="한컴 윤고딕 740"/>
              </a:rPr>
              <a:t>인 반면</a:t>
            </a:r>
            <a:r>
              <a:rPr lang="en-US" altLang="ko-KR" sz="2000" dirty="0">
                <a:solidFill>
                  <a:srgbClr val="684107"/>
                </a:solidFill>
                <a:latin typeface="한컴 윤고딕 740"/>
                <a:ea typeface="한컴 윤고딕 740"/>
              </a:rPr>
              <a:t>,</a:t>
            </a:r>
          </a:p>
          <a:p>
            <a:pPr marL="0" indent="0" algn="just">
              <a:buClr>
                <a:schemeClr val="tx1"/>
              </a:buClr>
              <a:buSzPct val="70000"/>
              <a:buFont typeface="Wingdings"/>
              <a:buNone/>
              <a:defRPr/>
            </a:pPr>
            <a:r>
              <a:rPr lang="ko-KR" altLang="en-US" sz="2000" dirty="0">
                <a:solidFill>
                  <a:srgbClr val="684107"/>
                </a:solidFill>
                <a:latin typeface="한컴 윤고딕 740"/>
                <a:ea typeface="한컴 윤고딕 740"/>
              </a:rPr>
              <a:t>     </a:t>
            </a:r>
            <a:r>
              <a:rPr lang="en-US" altLang="ko-KR" sz="2000" dirty="0">
                <a:solidFill>
                  <a:srgbClr val="684107"/>
                </a:solidFill>
                <a:latin typeface="한컴 윤고딕 740"/>
                <a:ea typeface="한컴 윤고딕 740"/>
              </a:rPr>
              <a:t>GRU</a:t>
            </a:r>
            <a:r>
              <a:rPr lang="ko-KR" altLang="en-US" sz="2000" dirty="0">
                <a:solidFill>
                  <a:srgbClr val="684107"/>
                </a:solidFill>
                <a:latin typeface="한컴 윤고딕 740"/>
                <a:ea typeface="한컴 윤고딕 740"/>
              </a:rPr>
              <a:t>는 </a:t>
            </a:r>
            <a:r>
              <a:rPr lang="en-US" altLang="ko-KR" sz="2000" dirty="0">
                <a:solidFill>
                  <a:srgbClr val="684107"/>
                </a:solidFill>
                <a:latin typeface="한컴 윤고딕 740"/>
                <a:ea typeface="한컴 윤고딕 740"/>
              </a:rPr>
              <a:t>Update,</a:t>
            </a:r>
            <a:r>
              <a:rPr lang="ko-KR" altLang="en-US" sz="2000" dirty="0">
                <a:solidFill>
                  <a:srgbClr val="684107"/>
                </a:solidFill>
                <a:latin typeface="한컴 윤고딕 740"/>
                <a:ea typeface="한컴 윤고딕 740"/>
              </a:rPr>
              <a:t> </a:t>
            </a:r>
            <a:r>
              <a:rPr lang="en-US" altLang="ko-KR" sz="2000" dirty="0">
                <a:solidFill>
                  <a:srgbClr val="684107"/>
                </a:solidFill>
                <a:latin typeface="한컴 윤고딕 740"/>
                <a:ea typeface="한컴 윤고딕 740"/>
              </a:rPr>
              <a:t>Reset 2</a:t>
            </a:r>
            <a:r>
              <a:rPr lang="ko-KR" altLang="en-US" sz="2000" dirty="0">
                <a:solidFill>
                  <a:srgbClr val="684107"/>
                </a:solidFill>
                <a:latin typeface="한컴 윤고딕 740"/>
                <a:ea typeface="한컴 윤고딕 740"/>
              </a:rPr>
              <a:t>개의 </a:t>
            </a:r>
            <a:r>
              <a:rPr lang="en-US" altLang="ko-KR" sz="2000" dirty="0">
                <a:solidFill>
                  <a:srgbClr val="684107"/>
                </a:solidFill>
                <a:latin typeface="한컴 윤고딕 740"/>
                <a:ea typeface="한컴 윤고딕 740"/>
              </a:rPr>
              <a:t>gate</a:t>
            </a:r>
            <a:r>
              <a:rPr lang="ko-KR" altLang="en-US" sz="2000" dirty="0">
                <a:solidFill>
                  <a:srgbClr val="684107"/>
                </a:solidFill>
                <a:latin typeface="한컴 윤고딕 740"/>
                <a:ea typeface="한컴 윤고딕 740"/>
              </a:rPr>
              <a:t>로 이루어져 있음</a:t>
            </a:r>
          </a:p>
          <a:p>
            <a:pPr marL="0" indent="0" algn="just">
              <a:buClr>
                <a:schemeClr val="tx1"/>
              </a:buClr>
              <a:buSzPct val="70000"/>
              <a:buFont typeface="Wingdings"/>
              <a:buNone/>
              <a:defRPr/>
            </a:pPr>
            <a:endParaRPr lang="ko-KR" altLang="en-US" sz="2000" dirty="0">
              <a:solidFill>
                <a:srgbClr val="684107"/>
              </a:solidFill>
              <a:latin typeface="한컴 윤고딕 740"/>
              <a:ea typeface="한컴 윤고딕 740"/>
            </a:endParaRPr>
          </a:p>
          <a:p>
            <a:pPr marL="357000" indent="-357000" algn="just">
              <a:buClr>
                <a:schemeClr val="tx1"/>
              </a:buClr>
              <a:buSzPct val="70000"/>
              <a:buFont typeface="Wingdings"/>
              <a:buChar char="u"/>
              <a:defRPr/>
            </a:pPr>
            <a:r>
              <a:rPr lang="en-US" altLang="ko-KR" sz="2000" dirty="0">
                <a:solidFill>
                  <a:srgbClr val="684107"/>
                </a:solidFill>
                <a:latin typeface="한컴 윤고딕 740"/>
                <a:ea typeface="한컴 윤고딕 740"/>
              </a:rPr>
              <a:t>Update gate</a:t>
            </a:r>
            <a:r>
              <a:rPr lang="ko-KR" altLang="en-US" sz="2000" dirty="0">
                <a:solidFill>
                  <a:srgbClr val="684107"/>
                </a:solidFill>
                <a:latin typeface="한컴 윤고딕 740"/>
                <a:ea typeface="한컴 윤고딕 740"/>
              </a:rPr>
              <a:t>에서 </a:t>
            </a:r>
            <a:r>
              <a:rPr lang="en-US" altLang="ko-KR" sz="2000" dirty="0">
                <a:solidFill>
                  <a:srgbClr val="684107"/>
                </a:solidFill>
                <a:latin typeface="한컴 윤고딕 740"/>
                <a:ea typeface="한컴 윤고딕 740"/>
              </a:rPr>
              <a:t>LSTM</a:t>
            </a:r>
            <a:r>
              <a:rPr lang="ko-KR" altLang="en-US" sz="2000" dirty="0">
                <a:solidFill>
                  <a:srgbClr val="684107"/>
                </a:solidFill>
                <a:latin typeface="한컴 윤고딕 740"/>
                <a:ea typeface="한컴 윤고딕 740"/>
              </a:rPr>
              <a:t>의 </a:t>
            </a:r>
            <a:r>
              <a:rPr lang="en-US" altLang="ko-KR" sz="2000" dirty="0">
                <a:solidFill>
                  <a:srgbClr val="684107"/>
                </a:solidFill>
                <a:latin typeface="한컴 윤고딕 740"/>
                <a:ea typeface="한컴 윤고딕 740"/>
              </a:rPr>
              <a:t>input, forget gate</a:t>
            </a:r>
            <a:r>
              <a:rPr lang="ko-KR" altLang="en-US" sz="2000" dirty="0">
                <a:solidFill>
                  <a:srgbClr val="684107"/>
                </a:solidFill>
                <a:latin typeface="한컴 윤고딕 740"/>
                <a:ea typeface="한컴 윤고딕 740"/>
              </a:rPr>
              <a:t>를 제어</a:t>
            </a:r>
          </a:p>
          <a:p>
            <a:pPr marL="357000" indent="-357000" algn="just">
              <a:buClr>
                <a:schemeClr val="tx1"/>
              </a:buClr>
              <a:buSzPct val="70000"/>
              <a:buFont typeface="Wingdings"/>
              <a:buChar char="u"/>
              <a:defRPr/>
            </a:pPr>
            <a:endParaRPr lang="ko-KR" altLang="en-US" sz="2000" dirty="0">
              <a:solidFill>
                <a:srgbClr val="684107"/>
              </a:solidFill>
              <a:latin typeface="한컴 윤고딕 740"/>
              <a:ea typeface="한컴 윤고딕 740"/>
            </a:endParaRPr>
          </a:p>
          <a:p>
            <a:pPr marL="357000" indent="-357000" algn="just">
              <a:buClr>
                <a:schemeClr val="tx1"/>
              </a:buClr>
              <a:buSzPct val="70000"/>
              <a:buFont typeface="Wingdings"/>
              <a:buChar char="u"/>
              <a:defRPr/>
            </a:pPr>
            <a:r>
              <a:rPr lang="ko-KR" altLang="en-US" sz="2000" dirty="0">
                <a:solidFill>
                  <a:srgbClr val="684107"/>
                </a:solidFill>
                <a:latin typeface="한컴 윤고딕 740"/>
                <a:ea typeface="한컴 윤고딕 740"/>
              </a:rPr>
              <a:t>성능 면에서는 두 알고리즘이 비슷하나 데이터 양에     따라 많으면 </a:t>
            </a:r>
            <a:r>
              <a:rPr lang="en-US" altLang="ko-KR" sz="2000" dirty="0">
                <a:solidFill>
                  <a:srgbClr val="684107"/>
                </a:solidFill>
                <a:latin typeface="한컴 윤고딕 740"/>
                <a:ea typeface="한컴 윤고딕 740"/>
              </a:rPr>
              <a:t>LSTM, </a:t>
            </a:r>
            <a:r>
              <a:rPr lang="ko-KR" altLang="en-US" sz="2000" dirty="0">
                <a:solidFill>
                  <a:srgbClr val="684107"/>
                </a:solidFill>
                <a:latin typeface="한컴 윤고딕 740"/>
                <a:ea typeface="한컴 윤고딕 740"/>
              </a:rPr>
              <a:t>적으면 </a:t>
            </a:r>
            <a:r>
              <a:rPr lang="en-US" altLang="ko-KR" sz="2000" dirty="0">
                <a:solidFill>
                  <a:srgbClr val="684107"/>
                </a:solidFill>
                <a:latin typeface="한컴 윤고딕 740"/>
                <a:ea typeface="한컴 윤고딕 740"/>
              </a:rPr>
              <a:t>GRU</a:t>
            </a:r>
            <a:r>
              <a:rPr lang="ko-KR" altLang="en-US" sz="2000" dirty="0">
                <a:solidFill>
                  <a:srgbClr val="684107"/>
                </a:solidFill>
                <a:latin typeface="한컴 윤고딕 740"/>
                <a:ea typeface="한컴 윤고딕 740"/>
              </a:rPr>
              <a:t>를 쓰는 편</a:t>
            </a:r>
          </a:p>
        </p:txBody>
      </p:sp>
      <p:grpSp>
        <p:nvGrpSpPr>
          <p:cNvPr id="44" name="그룹 31"/>
          <p:cNvGrpSpPr/>
          <p:nvPr/>
        </p:nvGrpSpPr>
        <p:grpSpPr>
          <a:xfrm rot="21600000" flipH="1">
            <a:off x="11374567" y="0"/>
            <a:ext cx="579033" cy="1227831"/>
            <a:chOff x="662180" y="-1"/>
            <a:chExt cx="1884872" cy="4242180"/>
          </a:xfrm>
          <a:solidFill>
            <a:srgbClr val="F8B03A">
              <a:alpha val="100000"/>
            </a:srgbClr>
          </a:solidFill>
        </p:grpSpPr>
        <p:sp>
          <p:nvSpPr>
            <p:cNvPr id="45" name="오각형 35"/>
            <p:cNvSpPr/>
            <p:nvPr/>
          </p:nvSpPr>
          <p:spPr>
            <a:xfrm rot="5400000">
              <a:off x="-516474" y="1178653"/>
              <a:ext cx="4242180" cy="1884872"/>
            </a:xfrm>
            <a:prstGeom prst="homePlate">
              <a:avLst>
                <a:gd name="adj" fmla="val 50000"/>
              </a:avLst>
            </a:prstGeom>
            <a:solidFill>
              <a:srgbClr val="F8B03A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Arial"/>
                <a:ea typeface="나눔바른고딕 UltraLight"/>
                <a:cs typeface="Arial"/>
              </a:endParaRPr>
            </a:p>
          </p:txBody>
        </p:sp>
        <p:cxnSp>
          <p:nvCxnSpPr>
            <p:cNvPr id="46" name="직선 연결선 36"/>
            <p:cNvCxnSpPr/>
            <p:nvPr/>
          </p:nvCxnSpPr>
          <p:spPr>
            <a:xfrm>
              <a:off x="793708" y="3111827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  <p:cxnSp>
          <p:nvCxnSpPr>
            <p:cNvPr id="47" name="직선 연결선 37"/>
            <p:cNvCxnSpPr/>
            <p:nvPr/>
          </p:nvCxnSpPr>
          <p:spPr>
            <a:xfrm>
              <a:off x="793708" y="710870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</p:grp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>
            <a:extLst>
              <a:ext uri="783A4284-B454-46f5-B8C8-42B5039CE256">
                <hp:hncPhoto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imgLayer xmlns:hd="http://schemas.haansoft.com/office/drawingml/8.0" r:embed="rId4">
                    <hd:imgEffect xmlns:hd="http://schemas.haansoft.com/office/drawingml/8.0">
                      <hd:artEffectSketch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11396967" y="312248"/>
            <a:ext cx="530410" cy="53041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49019"/>
            <a:ext cx="4402696" cy="3558673"/>
          </a:xfrm>
          <a:prstGeom prst="rect">
            <a:avLst/>
          </a:prstGeom>
        </p:spPr>
      </p:pic>
      <p:sp>
        <p:nvSpPr>
          <p:cNvPr id="55" name="TextBox 17"/>
          <p:cNvSpPr txBox="1"/>
          <p:nvPr/>
        </p:nvSpPr>
        <p:spPr>
          <a:xfrm>
            <a:off x="193464" y="347347"/>
            <a:ext cx="498051" cy="4222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1" i="0" u="none" strike="noStrike" kern="1200" cap="none" spc="0" normalizeH="0" baseline="0">
                <a:solidFill>
                  <a:srgbClr val="3A3838"/>
                </a:solidFill>
                <a:latin typeface="Arial"/>
                <a:ea typeface="나눔바른고딕 UltraLight"/>
                <a:cs typeface="Arial"/>
              </a:rPr>
              <a:t>03</a:t>
            </a:r>
          </a:p>
        </p:txBody>
      </p:sp>
      <p:sp>
        <p:nvSpPr>
          <p:cNvPr id="56" name="TextBox 18"/>
          <p:cNvSpPr txBox="1"/>
          <p:nvPr/>
        </p:nvSpPr>
        <p:spPr>
          <a:xfrm>
            <a:off x="193463" y="675148"/>
            <a:ext cx="1660102" cy="5421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000" b="0" i="0" u="none" strike="noStrike" kern="1200" cap="none" spc="-150" normalizeH="0" baseline="0">
                <a:solidFill>
                  <a:srgbClr val="3A3838"/>
                </a:solidFill>
                <a:latin typeface="한컴 윤고딕 760"/>
                <a:ea typeface="한컴 윤고딕 760"/>
              </a:rPr>
              <a:t>모델 구현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925279" y="2113690"/>
            <a:ext cx="7994783" cy="2189705"/>
            <a:chOff x="3969982" y="2113690"/>
            <a:chExt cx="4280033" cy="2189705"/>
          </a:xfrm>
        </p:grpSpPr>
        <p:sp>
          <p:nvSpPr>
            <p:cNvPr id="12" name="TextBox 11"/>
            <p:cNvSpPr txBox="1"/>
            <p:nvPr/>
          </p:nvSpPr>
          <p:spPr>
            <a:xfrm>
              <a:off x="3969982" y="2113691"/>
              <a:ext cx="846707" cy="2189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3800" b="1">
                  <a:solidFill>
                    <a:schemeClr val="bg1"/>
                  </a:solidFill>
                </a:rPr>
                <a:t>[</a:t>
              </a:r>
              <a:endParaRPr lang="ko-KR" altLang="en-US" sz="13800" b="1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570022" y="2113690"/>
              <a:ext cx="679993" cy="2189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13800" b="1">
                  <a:solidFill>
                    <a:schemeClr val="bg1"/>
                  </a:solidFill>
                </a:rPr>
                <a:t>]</a:t>
              </a:r>
              <a:endParaRPr lang="ko-KR" altLang="en-US" sz="13800" b="1">
                <a:solidFill>
                  <a:schemeClr val="bg1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228975" y="2777490"/>
            <a:ext cx="6515100" cy="1306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0">
                <a:solidFill>
                  <a:schemeClr val="lt1"/>
                </a:solidFill>
                <a:latin typeface="한컴 윤고딕 760"/>
                <a:ea typeface="한컴 윤고딕 760"/>
              </a:rPr>
              <a:t>성능 테스트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4" name="그룹 31"/>
          <p:cNvGrpSpPr/>
          <p:nvPr/>
        </p:nvGrpSpPr>
        <p:grpSpPr>
          <a:xfrm rot="21600000" flipH="1">
            <a:off x="11374567" y="0"/>
            <a:ext cx="579033" cy="1227831"/>
            <a:chOff x="662180" y="-1"/>
            <a:chExt cx="1884872" cy="4242180"/>
          </a:xfrm>
          <a:solidFill>
            <a:srgbClr val="F8B03A">
              <a:alpha val="100000"/>
            </a:srgbClr>
          </a:solidFill>
        </p:grpSpPr>
        <p:sp>
          <p:nvSpPr>
            <p:cNvPr id="45" name="오각형 35"/>
            <p:cNvSpPr/>
            <p:nvPr/>
          </p:nvSpPr>
          <p:spPr>
            <a:xfrm rot="5400000">
              <a:off x="-516474" y="1178653"/>
              <a:ext cx="4242180" cy="1884872"/>
            </a:xfrm>
            <a:prstGeom prst="homePlate">
              <a:avLst>
                <a:gd name="adj" fmla="val 50000"/>
              </a:avLst>
            </a:prstGeom>
            <a:solidFill>
              <a:srgbClr val="F8B03A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Arial"/>
                <a:ea typeface="나눔바른고딕 UltraLight"/>
                <a:cs typeface="Arial"/>
              </a:endParaRPr>
            </a:p>
          </p:txBody>
        </p:sp>
        <p:cxnSp>
          <p:nvCxnSpPr>
            <p:cNvPr id="46" name="직선 연결선 36"/>
            <p:cNvCxnSpPr/>
            <p:nvPr/>
          </p:nvCxnSpPr>
          <p:spPr>
            <a:xfrm>
              <a:off x="793708" y="3111827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  <p:cxnSp>
          <p:nvCxnSpPr>
            <p:cNvPr id="47" name="직선 연결선 37"/>
            <p:cNvCxnSpPr/>
            <p:nvPr/>
          </p:nvCxnSpPr>
          <p:spPr>
            <a:xfrm>
              <a:off x="793708" y="710870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</p:grp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>
            <a:extLst>
              <a:ext uri="783A4284-B454-46f5-B8C8-42B5039CE256">
                <hp:hncPhoto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imgLayer xmlns:hd="http://schemas.haansoft.com/office/drawingml/8.0" r:embed="rId4">
                    <hd:imgEffect xmlns:hd="http://schemas.haansoft.com/office/drawingml/8.0">
                      <hd:artEffectSketch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11396967" y="312248"/>
            <a:ext cx="530410" cy="530410"/>
          </a:xfrm>
          <a:prstGeom prst="rect">
            <a:avLst/>
          </a:prstGeom>
        </p:spPr>
      </p:pic>
      <p:sp>
        <p:nvSpPr>
          <p:cNvPr id="55" name="TextBox 17"/>
          <p:cNvSpPr txBox="1"/>
          <p:nvPr/>
        </p:nvSpPr>
        <p:spPr>
          <a:xfrm>
            <a:off x="193464" y="347347"/>
            <a:ext cx="498051" cy="4222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1" i="0" u="none" strike="noStrike" kern="1200" cap="none" spc="0" normalizeH="0" baseline="0">
                <a:solidFill>
                  <a:srgbClr val="3A3838"/>
                </a:solidFill>
                <a:latin typeface="Arial"/>
                <a:ea typeface="나눔바른고딕 UltraLight"/>
                <a:cs typeface="Arial"/>
              </a:rPr>
              <a:t>03</a:t>
            </a:r>
          </a:p>
        </p:txBody>
      </p:sp>
      <p:sp>
        <p:nvSpPr>
          <p:cNvPr id="56" name="TextBox 18"/>
          <p:cNvSpPr txBox="1"/>
          <p:nvPr/>
        </p:nvSpPr>
        <p:spPr>
          <a:xfrm>
            <a:off x="193461" y="675148"/>
            <a:ext cx="1740926" cy="553998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lvl="0" defTabSz="914400">
              <a:spcBef>
                <a:spcPts val="0"/>
              </a:spcBef>
              <a:buNone/>
              <a:defRPr/>
            </a:pPr>
            <a:r>
              <a:rPr lang="en-US" altLang="ko-KR" sz="3000" spc="-150" dirty="0">
                <a:solidFill>
                  <a:srgbClr val="F8B03A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한컴 윤고딕 760"/>
                <a:ea typeface="한컴 윤고딕 760"/>
              </a:rPr>
              <a:t>GRU-</a:t>
            </a:r>
            <a:r>
              <a:rPr lang="en-US" altLang="ko-KR" sz="3000" spc="-150" dirty="0" err="1">
                <a:solidFill>
                  <a:srgbClr val="F8B03A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한컴 윤고딕 760"/>
                <a:ea typeface="한컴 윤고딕 760"/>
              </a:rPr>
              <a:t>okt</a:t>
            </a:r>
            <a:r>
              <a:rPr lang="en-US" altLang="ko-KR" sz="3000" spc="-150" dirty="0">
                <a:solidFill>
                  <a:srgbClr val="F8B03A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한컴 윤고딕 760"/>
                <a:ea typeface="한컴 윤고딕 760"/>
              </a:rPr>
              <a:t>(1)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625925" y="1384935"/>
            <a:ext cx="4777809" cy="289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1.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 감성분석을 위해 </a:t>
            </a:r>
            <a:r>
              <a:rPr kumimoji="0" lang="en-US" altLang="ko-KR" sz="1300" b="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10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점 </a:t>
            </a:r>
            <a:r>
              <a:rPr kumimoji="0" lang="en-US" altLang="ko-KR" sz="1300" b="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: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 긍정 </a:t>
            </a:r>
            <a:r>
              <a:rPr kumimoji="0" lang="en-US" altLang="ko-KR" sz="1300" b="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/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 그외 </a:t>
            </a:r>
            <a:r>
              <a:rPr kumimoji="0" lang="en-US" altLang="ko-KR" sz="1300" b="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: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 부정 으로 임의 설정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458341" y="3837281"/>
            <a:ext cx="4136570" cy="285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2. okt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로 명사 추출</a:t>
            </a:r>
            <a:r>
              <a:rPr kumimoji="0" lang="en-US" altLang="ko-KR" sz="1300" b="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(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 단어 빈도수로 긍정</a:t>
            </a:r>
            <a:r>
              <a:rPr kumimoji="0" lang="en-US" altLang="ko-KR" sz="1300" b="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/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 부정 확률 추출</a:t>
            </a:r>
            <a:r>
              <a:rPr kumimoji="0" lang="en-US" altLang="ko-KR" sz="1300" b="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)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6534146" y="1360441"/>
            <a:ext cx="4136570" cy="285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3.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 모델 구성</a:t>
            </a:r>
          </a:p>
        </p:txBody>
      </p:sp>
      <p:sp>
        <p:nvSpPr>
          <p:cNvPr id="78" name="도형 77"/>
          <p:cNvSpPr/>
          <p:nvPr/>
        </p:nvSpPr>
        <p:spPr>
          <a:xfrm rot="1095565" flipV="1">
            <a:off x="648527" y="4337963"/>
            <a:ext cx="831202" cy="720452"/>
          </a:xfrm>
          <a:prstGeom prst="swooshArrow">
            <a:avLst>
              <a:gd name="adj1" fmla="val 32812"/>
              <a:gd name="adj2" fmla="val 44060"/>
            </a:avLst>
          </a:prstGeom>
          <a:solidFill>
            <a:srgbClr val="F8B03A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3A3838"/>
              </a:solidFill>
              <a:latin typeface="Arial"/>
              <a:ea typeface="나눔바른고딕 UltraLight"/>
              <a:cs typeface="Arial"/>
            </a:endParaRPr>
          </a:p>
        </p:txBody>
      </p:sp>
      <p:sp>
        <p:nvSpPr>
          <p:cNvPr id="79" name="도형 78"/>
          <p:cNvSpPr/>
          <p:nvPr/>
        </p:nvSpPr>
        <p:spPr>
          <a:xfrm rot="17347500" flipV="1">
            <a:off x="6652023" y="4747910"/>
            <a:ext cx="1135854" cy="1218883"/>
          </a:xfrm>
          <a:prstGeom prst="swooshArrow">
            <a:avLst>
              <a:gd name="adj1" fmla="val 32812"/>
              <a:gd name="adj2" fmla="val 44060"/>
            </a:avLst>
          </a:prstGeom>
          <a:solidFill>
            <a:srgbClr val="F8B03A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3A3838"/>
              </a:solidFill>
              <a:latin typeface="Arial"/>
              <a:ea typeface="나눔바른고딕 UltraLight"/>
              <a:cs typeface="Arial"/>
            </a:endParaRPr>
          </a:p>
        </p:txBody>
      </p:sp>
      <p:pic>
        <p:nvPicPr>
          <p:cNvPr id="83" name="내용 개체 틀 12" descr="텍스트이(가) 표시된 사진  자동 생성된 설명"/>
          <p:cNvPicPr>
            <a:picLocks noGrp="1" noChangeAspect="1"/>
          </p:cNvPicPr>
          <p:nvPr/>
        </p:nvPicPr>
        <p:blipFill rotWithShape="1">
          <a:blip r:embed="rId5"/>
          <a:srcRect l="14480" r="4140"/>
          <a:stretch>
            <a:fillRect/>
          </a:stretch>
        </p:blipFill>
        <p:spPr>
          <a:xfrm>
            <a:off x="719137" y="1685051"/>
            <a:ext cx="4680585" cy="1925109"/>
          </a:xfrm>
          <a:prstGeom prst="rect">
            <a:avLst/>
          </a:prstGeom>
        </p:spPr>
      </p:pic>
      <p:pic>
        <p:nvPicPr>
          <p:cNvPr id="84" name="내용 개체 틀 14" descr="텍스트이(가) 표시된 사진  자동 생성된 설명"/>
          <p:cNvPicPr>
            <a:picLocks noGrp="1" noChangeAspect="1"/>
          </p:cNvPicPr>
          <p:nvPr/>
        </p:nvPicPr>
        <p:blipFill rotWithShape="1">
          <a:blip r:embed="rId6"/>
          <a:srcRect l="9190" t="17500" r="230" b="29570"/>
          <a:stretch>
            <a:fillRect/>
          </a:stretch>
        </p:blipFill>
        <p:spPr>
          <a:xfrm>
            <a:off x="1582102" y="4156350"/>
            <a:ext cx="4680585" cy="2082524"/>
          </a:xfrm>
          <a:prstGeom prst="rect">
            <a:avLst/>
          </a:prstGeom>
        </p:spPr>
      </p:pic>
      <p:pic>
        <p:nvPicPr>
          <p:cNvPr id="85" name="내용 개체 틀 5" descr="텍스트이(가) 표시된 사진  자동 생성된 설명"/>
          <p:cNvPicPr>
            <a:picLocks noGrp="1" noChangeAspect="1"/>
          </p:cNvPicPr>
          <p:nvPr/>
        </p:nvPicPr>
        <p:blipFill rotWithShape="1">
          <a:blip r:embed="rId7"/>
          <a:srcRect l="8040" r="19530"/>
          <a:stretch>
            <a:fillRect/>
          </a:stretch>
        </p:blipFill>
        <p:spPr>
          <a:xfrm>
            <a:off x="6636545" y="1643685"/>
            <a:ext cx="4680585" cy="3059224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7902002" y="4720725"/>
            <a:ext cx="4136570" cy="287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b="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긍정</a:t>
            </a:r>
            <a:r>
              <a:rPr kumimoji="0" lang="en-US" altLang="ko-KR" sz="1300" b="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/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부정의 이진 분류이므로 </a:t>
            </a:r>
            <a:r>
              <a:rPr kumimoji="0" lang="en-US" altLang="ko-KR" sz="1300" b="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sigmoid 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함수 사용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944583" y="2113692"/>
            <a:ext cx="4280033" cy="2215992"/>
            <a:chOff x="3969983" y="2113692"/>
            <a:chExt cx="4280033" cy="2215992"/>
          </a:xfrm>
        </p:grpSpPr>
        <p:sp>
          <p:nvSpPr>
            <p:cNvPr id="12" name="TextBox 11"/>
            <p:cNvSpPr txBox="1"/>
            <p:nvPr/>
          </p:nvSpPr>
          <p:spPr>
            <a:xfrm>
              <a:off x="3969983" y="2113693"/>
              <a:ext cx="846707" cy="221599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3800" b="1">
                  <a:solidFill>
                    <a:schemeClr val="bg1"/>
                  </a:solidFill>
                </a:rPr>
                <a:t>[</a:t>
              </a:r>
              <a:endParaRPr lang="ko-KR" altLang="en-US" sz="13800" b="1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570023" y="2113692"/>
              <a:ext cx="679993" cy="221599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lang="en-US" altLang="ko-KR" sz="13800" b="1">
                  <a:solidFill>
                    <a:schemeClr val="bg1"/>
                  </a:solidFill>
                </a:rPr>
                <a:t>]</a:t>
              </a:r>
              <a:endParaRPr lang="ko-KR" altLang="en-US" sz="13800" b="1">
                <a:solidFill>
                  <a:schemeClr val="bg1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943475" y="2777490"/>
            <a:ext cx="2495550" cy="1306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0">
                <a:solidFill>
                  <a:schemeClr val="lt1"/>
                </a:solidFill>
                <a:latin typeface="한컴 윤고딕 760"/>
                <a:ea typeface="한컴 윤고딕 760"/>
              </a:rPr>
              <a:t>기 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4" name="그룹 31"/>
          <p:cNvGrpSpPr/>
          <p:nvPr/>
        </p:nvGrpSpPr>
        <p:grpSpPr>
          <a:xfrm rot="21600000" flipH="1">
            <a:off x="11374567" y="0"/>
            <a:ext cx="579033" cy="1227831"/>
            <a:chOff x="662180" y="-1"/>
            <a:chExt cx="1884872" cy="4242180"/>
          </a:xfrm>
          <a:solidFill>
            <a:srgbClr val="F8B03A">
              <a:alpha val="100000"/>
            </a:srgbClr>
          </a:solidFill>
        </p:grpSpPr>
        <p:sp>
          <p:nvSpPr>
            <p:cNvPr id="45" name="오각형 35"/>
            <p:cNvSpPr/>
            <p:nvPr/>
          </p:nvSpPr>
          <p:spPr>
            <a:xfrm rot="5400000">
              <a:off x="-516474" y="1178653"/>
              <a:ext cx="4242180" cy="1884872"/>
            </a:xfrm>
            <a:prstGeom prst="homePlate">
              <a:avLst>
                <a:gd name="adj" fmla="val 50000"/>
              </a:avLst>
            </a:prstGeom>
            <a:solidFill>
              <a:srgbClr val="F8B03A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Arial"/>
                <a:ea typeface="나눔바른고딕 UltraLight"/>
                <a:cs typeface="Arial"/>
              </a:endParaRPr>
            </a:p>
          </p:txBody>
        </p:sp>
        <p:cxnSp>
          <p:nvCxnSpPr>
            <p:cNvPr id="46" name="직선 연결선 36"/>
            <p:cNvCxnSpPr/>
            <p:nvPr/>
          </p:nvCxnSpPr>
          <p:spPr>
            <a:xfrm>
              <a:off x="793708" y="3111827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  <p:cxnSp>
          <p:nvCxnSpPr>
            <p:cNvPr id="47" name="직선 연결선 37"/>
            <p:cNvCxnSpPr/>
            <p:nvPr/>
          </p:nvCxnSpPr>
          <p:spPr>
            <a:xfrm>
              <a:off x="793708" y="710870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</p:grp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>
            <a:extLst>
              <a:ext uri="783A4284-B454-46f5-B8C8-42B5039CE256">
                <hp:hncPhoto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imgLayer xmlns:hd="http://schemas.haansoft.com/office/drawingml/8.0" r:embed="rId4">
                    <hd:imgEffect xmlns:hd="http://schemas.haansoft.com/office/drawingml/8.0">
                      <hd:artEffectSketch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11396967" y="312248"/>
            <a:ext cx="530410" cy="530410"/>
          </a:xfrm>
          <a:prstGeom prst="rect">
            <a:avLst/>
          </a:prstGeom>
        </p:spPr>
      </p:pic>
      <p:sp>
        <p:nvSpPr>
          <p:cNvPr id="55" name="TextBox 17"/>
          <p:cNvSpPr txBox="1"/>
          <p:nvPr/>
        </p:nvSpPr>
        <p:spPr>
          <a:xfrm>
            <a:off x="193464" y="347347"/>
            <a:ext cx="498051" cy="4222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1" i="0" u="none" strike="noStrike" kern="1200" cap="none" spc="0" normalizeH="0" baseline="0">
                <a:solidFill>
                  <a:srgbClr val="3A3838"/>
                </a:solidFill>
                <a:latin typeface="Arial"/>
                <a:ea typeface="나눔바른고딕 UltraLight"/>
                <a:cs typeface="Arial"/>
              </a:rPr>
              <a:t>03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596186" y="2744918"/>
            <a:ext cx="394437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600" dirty="0">
              <a:solidFill>
                <a:schemeClr val="accent4">
                  <a:lumMod val="25000"/>
                </a:schemeClr>
              </a:solidFill>
              <a:latin typeface="한컴 윤고딕 740"/>
              <a:ea typeface="한컴 윤고딕 740"/>
            </a:endParaRPr>
          </a:p>
          <a:p>
            <a:pPr marL="185640" lvl="0" indent="-185640">
              <a:buFont typeface="Arial"/>
              <a:buChar char="•"/>
              <a:defRPr/>
            </a:pPr>
            <a:r>
              <a:rPr lang="ko-KR" altLang="en-US" sz="1600" dirty="0">
                <a:solidFill>
                  <a:schemeClr val="accent4">
                    <a:lumMod val="25000"/>
                  </a:schemeClr>
                </a:solidFill>
                <a:latin typeface="한컴 윤고딕 740"/>
                <a:ea typeface="한컴 윤고딕 740"/>
              </a:rPr>
              <a:t>각 라벨 별 데이터 양이 </a:t>
            </a:r>
            <a:r>
              <a:rPr lang="ko-KR" altLang="en-US" sz="1600" dirty="0" err="1">
                <a:solidFill>
                  <a:schemeClr val="accent4">
                    <a:lumMod val="25000"/>
                  </a:schemeClr>
                </a:solidFill>
                <a:latin typeface="한컴 윤고딕 740"/>
                <a:ea typeface="한컴 윤고딕 740"/>
              </a:rPr>
              <a:t>불균형할</a:t>
            </a:r>
            <a:r>
              <a:rPr lang="ko-KR" altLang="en-US" sz="1600" dirty="0">
                <a:solidFill>
                  <a:schemeClr val="accent4">
                    <a:lumMod val="25000"/>
                  </a:schemeClr>
                </a:solidFill>
                <a:latin typeface="한컴 윤고딕 740"/>
                <a:ea typeface="한컴 윤고딕 740"/>
              </a:rPr>
              <a:t> 뿐더러 데이터의 품질이 좋지 않아 정확도가 매우 낮음</a:t>
            </a:r>
          </a:p>
        </p:txBody>
      </p:sp>
      <p:pic>
        <p:nvPicPr>
          <p:cNvPr id="73" name="내용 개체 틀 11" descr="텍스트이(가) 표시된 사진  자동 생성된 설명"/>
          <p:cNvPicPr>
            <a:picLocks noGrp="1" noChangeAspect="1"/>
          </p:cNvPicPr>
          <p:nvPr/>
        </p:nvPicPr>
        <p:blipFill rotWithShape="1">
          <a:blip r:embed="rId5"/>
          <a:srcRect l="9830" t="5470" r="27480"/>
          <a:stretch>
            <a:fillRect/>
          </a:stretch>
        </p:blipFill>
        <p:spPr>
          <a:xfrm>
            <a:off x="1415415" y="761856"/>
            <a:ext cx="4680585" cy="5762912"/>
          </a:xfrm>
          <a:prstGeom prst="rect">
            <a:avLst/>
          </a:prstGeom>
        </p:spPr>
      </p:pic>
      <p:sp>
        <p:nvSpPr>
          <p:cNvPr id="74" name="화살표: 오른쪽 73"/>
          <p:cNvSpPr/>
          <p:nvPr/>
        </p:nvSpPr>
        <p:spPr>
          <a:xfrm>
            <a:off x="6346031" y="2976562"/>
            <a:ext cx="1000124" cy="45243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4088F897-329E-4D14-83B9-9E6E4BE19244}"/>
              </a:ext>
            </a:extLst>
          </p:cNvPr>
          <p:cNvSpPr txBox="1"/>
          <p:nvPr/>
        </p:nvSpPr>
        <p:spPr>
          <a:xfrm>
            <a:off x="193461" y="675148"/>
            <a:ext cx="1067665" cy="553998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lvl="0" defTabSz="914400">
              <a:spcBef>
                <a:spcPts val="0"/>
              </a:spcBef>
              <a:buNone/>
              <a:defRPr/>
            </a:pPr>
            <a:r>
              <a:rPr lang="en-US" altLang="ko-KR" sz="3000" spc="-150" dirty="0">
                <a:solidFill>
                  <a:srgbClr val="F8B03A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한컴 윤고딕 760"/>
                <a:ea typeface="한컴 윤고딕 760"/>
              </a:rPr>
              <a:t>SK-</a:t>
            </a:r>
            <a:r>
              <a:rPr lang="en-US" altLang="ko-KR" sz="3000" spc="-150" dirty="0" err="1">
                <a:solidFill>
                  <a:srgbClr val="F8B03A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한컴 윤고딕 760"/>
                <a:ea typeface="한컴 윤고딕 760"/>
              </a:rPr>
              <a:t>okt</a:t>
            </a:r>
            <a:endParaRPr lang="en-US" altLang="ko-KR" sz="3000" spc="-150" dirty="0">
              <a:solidFill>
                <a:srgbClr val="F8B03A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한컴 윤고딕 760"/>
              <a:ea typeface="한컴 윤고딕 76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4" name="그룹 31"/>
          <p:cNvGrpSpPr/>
          <p:nvPr/>
        </p:nvGrpSpPr>
        <p:grpSpPr>
          <a:xfrm rot="21600000" flipH="1">
            <a:off x="11374567" y="0"/>
            <a:ext cx="579033" cy="1227831"/>
            <a:chOff x="662180" y="-1"/>
            <a:chExt cx="1884872" cy="4242180"/>
          </a:xfrm>
          <a:solidFill>
            <a:srgbClr val="F8B03A">
              <a:alpha val="100000"/>
            </a:srgbClr>
          </a:solidFill>
        </p:grpSpPr>
        <p:sp>
          <p:nvSpPr>
            <p:cNvPr id="45" name="오각형 35"/>
            <p:cNvSpPr/>
            <p:nvPr/>
          </p:nvSpPr>
          <p:spPr>
            <a:xfrm rot="5400000">
              <a:off x="-516474" y="1178653"/>
              <a:ext cx="4242180" cy="1884872"/>
            </a:xfrm>
            <a:prstGeom prst="homePlate">
              <a:avLst>
                <a:gd name="adj" fmla="val 50000"/>
              </a:avLst>
            </a:prstGeom>
            <a:solidFill>
              <a:srgbClr val="F8B03A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Arial"/>
                <a:ea typeface="나눔바른고딕 UltraLight"/>
                <a:cs typeface="Arial"/>
              </a:endParaRPr>
            </a:p>
          </p:txBody>
        </p:sp>
        <p:cxnSp>
          <p:nvCxnSpPr>
            <p:cNvPr id="46" name="직선 연결선 36"/>
            <p:cNvCxnSpPr/>
            <p:nvPr/>
          </p:nvCxnSpPr>
          <p:spPr>
            <a:xfrm>
              <a:off x="793708" y="3111827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  <p:cxnSp>
          <p:nvCxnSpPr>
            <p:cNvPr id="47" name="직선 연결선 37"/>
            <p:cNvCxnSpPr/>
            <p:nvPr/>
          </p:nvCxnSpPr>
          <p:spPr>
            <a:xfrm>
              <a:off x="793708" y="710870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</p:grp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>
            <a:extLst>
              <a:ext uri="783A4284-B454-46f5-B8C8-42B5039CE256">
                <hp:hncPhoto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imgLayer xmlns:hd="http://schemas.haansoft.com/office/drawingml/8.0" r:embed="rId4">
                    <hd:imgEffect xmlns:hd="http://schemas.haansoft.com/office/drawingml/8.0">
                      <hd:artEffectSketch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11396967" y="312248"/>
            <a:ext cx="530410" cy="530410"/>
          </a:xfrm>
          <a:prstGeom prst="rect">
            <a:avLst/>
          </a:prstGeom>
        </p:spPr>
      </p:pic>
      <p:sp>
        <p:nvSpPr>
          <p:cNvPr id="55" name="TextBox 17"/>
          <p:cNvSpPr txBox="1"/>
          <p:nvPr/>
        </p:nvSpPr>
        <p:spPr>
          <a:xfrm>
            <a:off x="193464" y="347347"/>
            <a:ext cx="498051" cy="4222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1" i="0" u="none" strike="noStrike" kern="1200" cap="none" spc="0" normalizeH="0" baseline="0">
                <a:solidFill>
                  <a:srgbClr val="3A3838"/>
                </a:solidFill>
                <a:latin typeface="Arial"/>
                <a:ea typeface="나눔바른고딕 UltraLight"/>
                <a:cs typeface="Arial"/>
              </a:rPr>
              <a:t>03</a:t>
            </a:r>
          </a:p>
        </p:txBody>
      </p:sp>
      <p:pic>
        <p:nvPicPr>
          <p:cNvPr id="57" name="Google Shape;70;p15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564697" y="1694653"/>
            <a:ext cx="4680585" cy="4774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73;p15"/>
          <p:cNvPicPr>
            <a:picLocks noChangeAspect="1"/>
          </p:cNvPicPr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>
            <a:off x="6449785" y="1662756"/>
            <a:ext cx="4680585" cy="161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79;p16"/>
          <p:cNvPicPr>
            <a:picLocks noChangeAspect="1"/>
          </p:cNvPicPr>
          <p:nvPr/>
        </p:nvPicPr>
        <p:blipFill rotWithShape="1">
          <a:blip r:embed="rId7">
            <a:alphaModFix/>
          </a:blip>
          <a:stretch>
            <a:fillRect/>
          </a:stretch>
        </p:blipFill>
        <p:spPr>
          <a:xfrm>
            <a:off x="6449785" y="4041322"/>
            <a:ext cx="2340292" cy="2340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80;p16"/>
          <p:cNvPicPr/>
          <p:nvPr/>
        </p:nvPicPr>
        <p:blipFill rotWithShape="1">
          <a:blip r:embed="rId8">
            <a:alphaModFix/>
          </a:blip>
          <a:srcRect t="1750"/>
          <a:stretch>
            <a:fillRect/>
          </a:stretch>
        </p:blipFill>
        <p:spPr>
          <a:xfrm>
            <a:off x="8793154" y="4041322"/>
            <a:ext cx="2340292" cy="2340292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TextBox 67"/>
          <p:cNvSpPr txBox="1"/>
          <p:nvPr/>
        </p:nvSpPr>
        <p:spPr>
          <a:xfrm>
            <a:off x="625926" y="1384935"/>
            <a:ext cx="2639786" cy="289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모델 구성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425291" y="1333228"/>
            <a:ext cx="2639786" cy="289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epochs = 30</a:t>
            </a:r>
            <a:r>
              <a:rPr kumimoji="0" lang="ko-KR" altLang="en-US" sz="130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 실행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425291" y="3755571"/>
            <a:ext cx="748393" cy="2906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loss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8806540" y="3755571"/>
            <a:ext cx="1034143" cy="2906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accuracy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422571" y="6378620"/>
            <a:ext cx="6096000" cy="286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300">
                <a:solidFill>
                  <a:srgbClr val="FF0000"/>
                </a:solidFill>
                <a:latin typeface="Candara"/>
              </a:rPr>
              <a:t>red</a:t>
            </a:r>
            <a:r>
              <a:rPr lang="ko" sz="1300">
                <a:latin typeface="Candara"/>
              </a:rPr>
              <a:t>- train / </a:t>
            </a:r>
            <a:r>
              <a:rPr lang="ko" sz="1300">
                <a:solidFill>
                  <a:srgbClr val="0000FF"/>
                </a:solidFill>
                <a:latin typeface="Candara"/>
              </a:rPr>
              <a:t>blue</a:t>
            </a:r>
            <a:r>
              <a:rPr lang="ko" sz="1300">
                <a:latin typeface="Candara"/>
              </a:rPr>
              <a:t> -validation</a:t>
            </a:r>
            <a:endParaRPr sz="1300">
              <a:latin typeface="Candara"/>
            </a:endParaRPr>
          </a:p>
        </p:txBody>
      </p:sp>
      <p:sp>
        <p:nvSpPr>
          <p:cNvPr id="73" name="TextBox 18"/>
          <p:cNvSpPr txBox="1"/>
          <p:nvPr/>
        </p:nvSpPr>
        <p:spPr>
          <a:xfrm>
            <a:off x="193461" y="675148"/>
            <a:ext cx="1369029" cy="553998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0" i="0" u="none" strike="noStrike" kern="1200" cap="none" spc="-150" normalizeH="0" baseline="0" dirty="0">
                <a:solidFill>
                  <a:srgbClr val="F8B03A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한컴 윤고딕 760"/>
                <a:ea typeface="한컴 윤고딕 760"/>
              </a:rPr>
              <a:t>GRU-</a:t>
            </a:r>
            <a:r>
              <a:rPr kumimoji="0" lang="en-US" altLang="ko-KR" sz="3000" b="0" i="0" u="none" strike="noStrike" kern="1200" cap="none" spc="-150" normalizeH="0" baseline="0" dirty="0" err="1">
                <a:solidFill>
                  <a:srgbClr val="F8B03A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한컴 윤고딕 760"/>
                <a:ea typeface="한컴 윤고딕 760"/>
              </a:rPr>
              <a:t>okt</a:t>
            </a:r>
            <a:endParaRPr kumimoji="0" lang="ko-KR" altLang="en-US" sz="3000" b="0" i="0" u="none" strike="noStrike" kern="1200" cap="none" spc="-150" normalizeH="0" baseline="0" dirty="0">
              <a:solidFill>
                <a:srgbClr val="F8B03A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한컴 윤고딕 760"/>
              <a:ea typeface="한컴 윤고딕 760"/>
            </a:endParaRPr>
          </a:p>
        </p:txBody>
      </p:sp>
      <p:sp>
        <p:nvSpPr>
          <p:cNvPr id="74" name="화살표: 오른쪽 73"/>
          <p:cNvSpPr/>
          <p:nvPr/>
        </p:nvSpPr>
        <p:spPr>
          <a:xfrm>
            <a:off x="5354410" y="3429000"/>
            <a:ext cx="1034143" cy="69396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4" name="그룹 31"/>
          <p:cNvGrpSpPr/>
          <p:nvPr/>
        </p:nvGrpSpPr>
        <p:grpSpPr>
          <a:xfrm rot="21600000" flipH="1">
            <a:off x="11374567" y="0"/>
            <a:ext cx="579033" cy="1227831"/>
            <a:chOff x="662180" y="-1"/>
            <a:chExt cx="1884872" cy="4242180"/>
          </a:xfrm>
          <a:solidFill>
            <a:srgbClr val="F8B03A">
              <a:alpha val="100000"/>
            </a:srgbClr>
          </a:solidFill>
        </p:grpSpPr>
        <p:sp>
          <p:nvSpPr>
            <p:cNvPr id="45" name="오각형 35"/>
            <p:cNvSpPr/>
            <p:nvPr/>
          </p:nvSpPr>
          <p:spPr>
            <a:xfrm rot="5400000">
              <a:off x="-516474" y="1178653"/>
              <a:ext cx="4242180" cy="1884872"/>
            </a:xfrm>
            <a:prstGeom prst="homePlate">
              <a:avLst>
                <a:gd name="adj" fmla="val 50000"/>
              </a:avLst>
            </a:prstGeom>
            <a:solidFill>
              <a:srgbClr val="F8B03A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Arial"/>
                <a:ea typeface="나눔바른고딕 UltraLight"/>
                <a:cs typeface="Arial"/>
              </a:endParaRPr>
            </a:p>
          </p:txBody>
        </p:sp>
        <p:cxnSp>
          <p:nvCxnSpPr>
            <p:cNvPr id="46" name="직선 연결선 36"/>
            <p:cNvCxnSpPr/>
            <p:nvPr/>
          </p:nvCxnSpPr>
          <p:spPr>
            <a:xfrm>
              <a:off x="793708" y="3111827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  <p:cxnSp>
          <p:nvCxnSpPr>
            <p:cNvPr id="47" name="직선 연결선 37"/>
            <p:cNvCxnSpPr/>
            <p:nvPr/>
          </p:nvCxnSpPr>
          <p:spPr>
            <a:xfrm>
              <a:off x="793708" y="710870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</p:grp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>
            <a:extLst>
              <a:ext uri="783A4284-B454-46f5-B8C8-42B5039CE256">
                <hp:hncPhoto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imgLayer xmlns:hd="http://schemas.haansoft.com/office/drawingml/8.0" r:embed="rId4">
                    <hd:imgEffect xmlns:hd="http://schemas.haansoft.com/office/drawingml/8.0">
                      <hd:artEffectSketch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11396967" y="312248"/>
            <a:ext cx="530410" cy="530410"/>
          </a:xfrm>
          <a:prstGeom prst="rect">
            <a:avLst/>
          </a:prstGeom>
        </p:spPr>
      </p:pic>
      <p:sp>
        <p:nvSpPr>
          <p:cNvPr id="55" name="TextBox 17"/>
          <p:cNvSpPr txBox="1"/>
          <p:nvPr/>
        </p:nvSpPr>
        <p:spPr>
          <a:xfrm>
            <a:off x="193464" y="347347"/>
            <a:ext cx="498051" cy="4222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1" i="0" u="none" strike="noStrike" kern="1200" cap="none" spc="0" normalizeH="0" baseline="0">
                <a:solidFill>
                  <a:srgbClr val="3A3838"/>
                </a:solidFill>
                <a:latin typeface="Arial"/>
                <a:ea typeface="나눔바른고딕 UltraLight"/>
                <a:cs typeface="Arial"/>
              </a:rPr>
              <a:t>03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08111" y="1622788"/>
            <a:ext cx="2639786" cy="289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i="0" u="none" strike="noStrike" kern="1200" cap="none" spc="0" normalizeH="0" baseline="0" dirty="0">
                <a:solidFill>
                  <a:srgbClr val="684107"/>
                </a:solidFill>
                <a:latin typeface="한컴 윤고딕 740"/>
                <a:ea typeface="한컴 윤고딕 740"/>
              </a:rPr>
              <a:t>모델 구성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425291" y="1333228"/>
            <a:ext cx="2639786" cy="289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epochs = 50</a:t>
            </a:r>
            <a:r>
              <a:rPr kumimoji="0" lang="ko-KR" altLang="en-US" sz="130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 실행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425291" y="3755571"/>
            <a:ext cx="748393" cy="2906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loss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8806540" y="3755571"/>
            <a:ext cx="1034143" cy="2906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accuracy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422571" y="6378620"/>
            <a:ext cx="6096000" cy="286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300">
                <a:solidFill>
                  <a:srgbClr val="FF0000"/>
                </a:solidFill>
                <a:latin typeface="Candara"/>
              </a:rPr>
              <a:t>red</a:t>
            </a:r>
            <a:r>
              <a:rPr lang="ko" sz="1300">
                <a:latin typeface="Candara"/>
              </a:rPr>
              <a:t>- train / </a:t>
            </a:r>
            <a:r>
              <a:rPr lang="ko" sz="1300">
                <a:solidFill>
                  <a:srgbClr val="0000FF"/>
                </a:solidFill>
                <a:latin typeface="Candara"/>
              </a:rPr>
              <a:t>blue</a:t>
            </a:r>
            <a:r>
              <a:rPr lang="ko" sz="1300">
                <a:latin typeface="Candara"/>
              </a:rPr>
              <a:t> -validation</a:t>
            </a:r>
            <a:endParaRPr sz="1300">
              <a:latin typeface="Candara"/>
            </a:endParaRPr>
          </a:p>
        </p:txBody>
      </p:sp>
      <p:sp>
        <p:nvSpPr>
          <p:cNvPr id="73" name="TextBox 18"/>
          <p:cNvSpPr txBox="1"/>
          <p:nvPr/>
        </p:nvSpPr>
        <p:spPr>
          <a:xfrm>
            <a:off x="193461" y="675148"/>
            <a:ext cx="1712328" cy="553998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0" i="0" u="none" strike="noStrike" kern="1200" cap="none" spc="-150" normalizeH="0" baseline="0" dirty="0">
                <a:solidFill>
                  <a:srgbClr val="F8B03A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한컴 윤고딕 760"/>
                <a:ea typeface="한컴 윤고딕 760"/>
              </a:rPr>
              <a:t>GRU-</a:t>
            </a:r>
            <a:r>
              <a:rPr kumimoji="0" lang="en-US" altLang="ko-KR" sz="3000" b="0" i="0" u="none" strike="noStrike" kern="1200" cap="none" spc="-150" normalizeH="0" baseline="0" dirty="0" err="1">
                <a:solidFill>
                  <a:srgbClr val="F8B03A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한컴 윤고딕 760"/>
                <a:ea typeface="한컴 윤고딕 760"/>
              </a:rPr>
              <a:t>Kkma</a:t>
            </a:r>
            <a:endParaRPr kumimoji="0" lang="en-US" altLang="ko-KR" sz="3000" b="0" i="0" u="none" strike="noStrike" kern="1200" cap="none" spc="-150" normalizeH="0" baseline="0" dirty="0">
              <a:solidFill>
                <a:srgbClr val="F8B03A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한컴 윤고딕 760"/>
              <a:ea typeface="한컴 윤고딕 760"/>
            </a:endParaRPr>
          </a:p>
        </p:txBody>
      </p:sp>
      <p:sp>
        <p:nvSpPr>
          <p:cNvPr id="74" name="화살표: 오른쪽 73"/>
          <p:cNvSpPr/>
          <p:nvPr/>
        </p:nvSpPr>
        <p:spPr>
          <a:xfrm>
            <a:off x="5354410" y="3429000"/>
            <a:ext cx="1034143" cy="69396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8111" y="4535737"/>
            <a:ext cx="4680585" cy="997422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454832" y="1695242"/>
            <a:ext cx="4680585" cy="1609932"/>
          </a:xfrm>
          <a:prstGeom prst="rect">
            <a:avLst/>
          </a:prstGeom>
        </p:spPr>
      </p:pic>
      <p:pic>
        <p:nvPicPr>
          <p:cNvPr id="79" name="그림 78"/>
          <p:cNvPicPr/>
          <p:nvPr/>
        </p:nvPicPr>
        <p:blipFill rotWithShape="1">
          <a:blip r:embed="rId7">
            <a:lum/>
          </a:blip>
          <a:srcRect l="7190" r="4650" b="8550"/>
          <a:stretch>
            <a:fillRect/>
          </a:stretch>
        </p:blipFill>
        <p:spPr>
          <a:xfrm>
            <a:off x="6502921" y="4038735"/>
            <a:ext cx="2340292" cy="2340292"/>
          </a:xfrm>
          <a:prstGeom prst="rect">
            <a:avLst/>
          </a:prstGeom>
        </p:spPr>
      </p:pic>
      <p:pic>
        <p:nvPicPr>
          <p:cNvPr id="80" name="그림 79"/>
          <p:cNvPicPr/>
          <p:nvPr/>
        </p:nvPicPr>
        <p:blipFill rotWithShape="1">
          <a:blip r:embed="rId8">
            <a:lum/>
          </a:blip>
          <a:srcRect l="3490" b="4070"/>
          <a:stretch>
            <a:fillRect/>
          </a:stretch>
        </p:blipFill>
        <p:spPr>
          <a:xfrm>
            <a:off x="8804076" y="4030545"/>
            <a:ext cx="2340292" cy="2340292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330E3944-71AC-4F6E-93E1-43BA4EBF721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90" y="2030347"/>
            <a:ext cx="4717323" cy="2505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4" name="그룹 31"/>
          <p:cNvGrpSpPr/>
          <p:nvPr/>
        </p:nvGrpSpPr>
        <p:grpSpPr>
          <a:xfrm rot="21600000" flipH="1">
            <a:off x="11374567" y="0"/>
            <a:ext cx="579033" cy="1227831"/>
            <a:chOff x="662180" y="-1"/>
            <a:chExt cx="1884872" cy="4242180"/>
          </a:xfrm>
          <a:solidFill>
            <a:srgbClr val="F8B03A">
              <a:alpha val="100000"/>
            </a:srgbClr>
          </a:solidFill>
        </p:grpSpPr>
        <p:sp>
          <p:nvSpPr>
            <p:cNvPr id="45" name="오각형 35"/>
            <p:cNvSpPr/>
            <p:nvPr/>
          </p:nvSpPr>
          <p:spPr>
            <a:xfrm rot="5400000">
              <a:off x="-516474" y="1178653"/>
              <a:ext cx="4242180" cy="1884872"/>
            </a:xfrm>
            <a:prstGeom prst="homePlate">
              <a:avLst>
                <a:gd name="adj" fmla="val 50000"/>
              </a:avLst>
            </a:prstGeom>
            <a:solidFill>
              <a:srgbClr val="F8B03A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Arial"/>
                <a:ea typeface="나눔바른고딕 UltraLight"/>
                <a:cs typeface="Arial"/>
              </a:endParaRPr>
            </a:p>
          </p:txBody>
        </p:sp>
        <p:cxnSp>
          <p:nvCxnSpPr>
            <p:cNvPr id="46" name="직선 연결선 36"/>
            <p:cNvCxnSpPr/>
            <p:nvPr/>
          </p:nvCxnSpPr>
          <p:spPr>
            <a:xfrm>
              <a:off x="793708" y="3111827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  <p:cxnSp>
          <p:nvCxnSpPr>
            <p:cNvPr id="47" name="직선 연결선 37"/>
            <p:cNvCxnSpPr/>
            <p:nvPr/>
          </p:nvCxnSpPr>
          <p:spPr>
            <a:xfrm>
              <a:off x="793708" y="710870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</p:grp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>
            <a:extLst>
              <a:ext uri="783A4284-B454-46f5-B8C8-42B5039CE256">
                <hp:hncPhoto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imgLayer xmlns:hd="http://schemas.haansoft.com/office/drawingml/8.0" r:embed="rId4">
                    <hd:imgEffect xmlns:hd="http://schemas.haansoft.com/office/drawingml/8.0">
                      <hd:artEffectSketch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11396967" y="312248"/>
            <a:ext cx="530410" cy="530410"/>
          </a:xfrm>
          <a:prstGeom prst="rect">
            <a:avLst/>
          </a:prstGeom>
        </p:spPr>
      </p:pic>
      <p:sp>
        <p:nvSpPr>
          <p:cNvPr id="55" name="TextBox 17"/>
          <p:cNvSpPr txBox="1"/>
          <p:nvPr/>
        </p:nvSpPr>
        <p:spPr>
          <a:xfrm>
            <a:off x="193464" y="347347"/>
            <a:ext cx="498051" cy="4222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1" i="0" u="none" strike="noStrike" kern="1200" cap="none" spc="0" normalizeH="0" baseline="0">
                <a:solidFill>
                  <a:srgbClr val="3A3838"/>
                </a:solidFill>
                <a:latin typeface="Arial"/>
                <a:ea typeface="나눔바른고딕 UltraLight"/>
                <a:cs typeface="Arial"/>
              </a:rPr>
              <a:t>03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06182" y="1360441"/>
            <a:ext cx="4136570" cy="285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모델 구성</a:t>
            </a:r>
          </a:p>
        </p:txBody>
      </p:sp>
      <p:pic>
        <p:nvPicPr>
          <p:cNvPr id="65" name="그림 4" descr="텍스트이(가) 표시된 사진  자동 생성된 설명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5191" y="1699080"/>
            <a:ext cx="4680585" cy="4586671"/>
          </a:xfrm>
          <a:prstGeom prst="rect">
            <a:avLst/>
          </a:prstGeom>
        </p:spPr>
      </p:pic>
      <p:pic>
        <p:nvPicPr>
          <p:cNvPr id="69" name="그림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469125" y="1681596"/>
            <a:ext cx="4680585" cy="446170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6425291" y="1333228"/>
            <a:ext cx="2639786" cy="289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epochs = 7</a:t>
            </a:r>
            <a:r>
              <a:rPr kumimoji="0" lang="ko-KR" altLang="en-US" sz="1300" b="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 실행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629398" y="2490106"/>
            <a:ext cx="748393" cy="2906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loss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9133112" y="4340677"/>
            <a:ext cx="1034143" cy="2906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accuracy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789962" y="4963475"/>
            <a:ext cx="2041074" cy="289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" sz="1300" b="0" i="0" u="none" strike="noStrike" kern="1200" cap="none" spc="0" normalizeH="0" baseline="0">
                <a:solidFill>
                  <a:srgbClr val="FF0000"/>
                </a:solidFill>
                <a:latin typeface="Candara"/>
              </a:rPr>
              <a:t>red</a:t>
            </a:r>
            <a:r>
              <a:rPr kumimoji="0" lang="ko" sz="1300" b="0" i="0" u="none" strike="noStrike" kern="1200" cap="none" spc="0" normalizeH="0" baseline="0">
                <a:solidFill>
                  <a:srgbClr val="3A3838"/>
                </a:solidFill>
                <a:latin typeface="Candara"/>
              </a:rPr>
              <a:t>- train / </a:t>
            </a:r>
            <a:r>
              <a:rPr kumimoji="0" lang="ko" sz="1300" b="0" i="0" u="none" strike="noStrike" kern="1200" cap="none" spc="0" normalizeH="0" baseline="0">
                <a:solidFill>
                  <a:srgbClr val="0000FF"/>
                </a:solidFill>
                <a:latin typeface="Candara"/>
              </a:rPr>
              <a:t>blue</a:t>
            </a:r>
            <a:r>
              <a:rPr kumimoji="0" lang="ko" sz="1300" b="0" i="0" u="none" strike="noStrike" kern="1200" cap="none" spc="0" normalizeH="0" baseline="0">
                <a:solidFill>
                  <a:srgbClr val="3A3838"/>
                </a:solidFill>
                <a:latin typeface="Candara"/>
              </a:rPr>
              <a:t> -validation</a:t>
            </a:r>
            <a:endParaRPr kumimoji="0" sz="1300" b="0" i="0" u="none" strike="noStrike" kern="1200" cap="none" spc="0" normalizeH="0" baseline="0">
              <a:solidFill>
                <a:srgbClr val="3A3838"/>
              </a:solidFill>
              <a:latin typeface="Candara"/>
            </a:endParaRPr>
          </a:p>
        </p:txBody>
      </p:sp>
      <p:pic>
        <p:nvPicPr>
          <p:cNvPr id="83" name="그림 3"/>
          <p:cNvPicPr/>
          <p:nvPr/>
        </p:nvPicPr>
        <p:blipFill rotWithShape="1">
          <a:blip r:embed="rId7"/>
          <a:srcRect t="6140"/>
          <a:stretch>
            <a:fillRect/>
          </a:stretch>
        </p:blipFill>
        <p:spPr>
          <a:xfrm>
            <a:off x="6300107" y="2701268"/>
            <a:ext cx="3060382" cy="1800225"/>
          </a:xfrm>
          <a:prstGeom prst="rect">
            <a:avLst/>
          </a:prstGeom>
        </p:spPr>
      </p:pic>
      <p:pic>
        <p:nvPicPr>
          <p:cNvPr id="84" name="그림 4"/>
          <p:cNvPicPr/>
          <p:nvPr/>
        </p:nvPicPr>
        <p:blipFill rotWithShape="1">
          <a:blip r:embed="rId8"/>
          <a:srcRect t="7700"/>
          <a:stretch>
            <a:fillRect/>
          </a:stretch>
        </p:blipFill>
        <p:spPr>
          <a:xfrm>
            <a:off x="8842220" y="4627832"/>
            <a:ext cx="3060382" cy="1800225"/>
          </a:xfrm>
          <a:prstGeom prst="rect">
            <a:avLst/>
          </a:prstGeom>
        </p:spPr>
      </p:pic>
      <p:sp>
        <p:nvSpPr>
          <p:cNvPr id="85" name="TextBox 18"/>
          <p:cNvSpPr txBox="1"/>
          <p:nvPr/>
        </p:nvSpPr>
        <p:spPr>
          <a:xfrm>
            <a:off x="193461" y="675148"/>
            <a:ext cx="1890261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0" i="0" u="none" strike="noStrike" kern="1200" cap="none" spc="-150" normalizeH="0" baseline="0" dirty="0">
                <a:solidFill>
                  <a:srgbClr val="F8B03A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한컴 윤고딕 760"/>
                <a:ea typeface="한컴 윤고딕 760"/>
              </a:rPr>
              <a:t>GRU-</a:t>
            </a:r>
            <a:r>
              <a:rPr kumimoji="0" lang="en-US" altLang="ko-KR" sz="3000" b="0" i="0" u="none" strike="noStrike" kern="1200" cap="none" spc="-150" normalizeH="0" baseline="0" dirty="0" err="1">
                <a:solidFill>
                  <a:srgbClr val="F8B03A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한컴 윤고딕 760"/>
                <a:ea typeface="한컴 윤고딕 760"/>
              </a:rPr>
              <a:t>Mecab</a:t>
            </a:r>
            <a:endParaRPr kumimoji="0" lang="ko-KR" altLang="en-US" sz="3000" b="0" i="0" u="none" strike="noStrike" kern="1200" cap="none" spc="-150" normalizeH="0" baseline="0" dirty="0">
              <a:solidFill>
                <a:srgbClr val="F8B03A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한컴 윤고딕 760"/>
              <a:ea typeface="한컴 윤고딕 760"/>
            </a:endParaRPr>
          </a:p>
        </p:txBody>
      </p:sp>
      <p:sp>
        <p:nvSpPr>
          <p:cNvPr id="86" name="화살표: 오른쪽 85"/>
          <p:cNvSpPr/>
          <p:nvPr/>
        </p:nvSpPr>
        <p:spPr>
          <a:xfrm>
            <a:off x="5354410" y="3429000"/>
            <a:ext cx="1034143" cy="69396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8B03A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Arial"/>
              <a:ea typeface="나눔바른고딕 UltraLight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4" name="그룹 31"/>
          <p:cNvGrpSpPr/>
          <p:nvPr/>
        </p:nvGrpSpPr>
        <p:grpSpPr>
          <a:xfrm rot="21600000" flipH="1">
            <a:off x="11374567" y="0"/>
            <a:ext cx="579033" cy="1227831"/>
            <a:chOff x="662180" y="-1"/>
            <a:chExt cx="1884872" cy="4242180"/>
          </a:xfrm>
          <a:solidFill>
            <a:srgbClr val="F8B03A">
              <a:alpha val="100000"/>
            </a:srgbClr>
          </a:solidFill>
        </p:grpSpPr>
        <p:sp>
          <p:nvSpPr>
            <p:cNvPr id="45" name="오각형 35"/>
            <p:cNvSpPr/>
            <p:nvPr/>
          </p:nvSpPr>
          <p:spPr>
            <a:xfrm rot="5400000">
              <a:off x="-516474" y="1178653"/>
              <a:ext cx="4242180" cy="1884872"/>
            </a:xfrm>
            <a:prstGeom prst="homePlate">
              <a:avLst>
                <a:gd name="adj" fmla="val 50000"/>
              </a:avLst>
            </a:prstGeom>
            <a:solidFill>
              <a:srgbClr val="F8B03A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Arial"/>
                <a:ea typeface="나눔바른고딕 UltraLight"/>
                <a:cs typeface="Arial"/>
              </a:endParaRPr>
            </a:p>
          </p:txBody>
        </p:sp>
        <p:cxnSp>
          <p:nvCxnSpPr>
            <p:cNvPr id="46" name="직선 연결선 36"/>
            <p:cNvCxnSpPr/>
            <p:nvPr/>
          </p:nvCxnSpPr>
          <p:spPr>
            <a:xfrm>
              <a:off x="793708" y="3111827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  <p:cxnSp>
          <p:nvCxnSpPr>
            <p:cNvPr id="47" name="직선 연결선 37"/>
            <p:cNvCxnSpPr/>
            <p:nvPr/>
          </p:nvCxnSpPr>
          <p:spPr>
            <a:xfrm>
              <a:off x="793708" y="710870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</p:grp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>
            <a:extLst>
              <a:ext uri="783A4284-B454-46f5-B8C8-42B5039CE256">
                <hp:hncPhoto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imgLayer xmlns:hd="http://schemas.haansoft.com/office/drawingml/8.0" r:embed="rId4">
                    <hd:imgEffect xmlns:hd="http://schemas.haansoft.com/office/drawingml/8.0">
                      <hd:artEffectSketch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11396967" y="312248"/>
            <a:ext cx="530410" cy="530410"/>
          </a:xfrm>
          <a:prstGeom prst="rect">
            <a:avLst/>
          </a:prstGeom>
        </p:spPr>
      </p:pic>
      <p:sp>
        <p:nvSpPr>
          <p:cNvPr id="55" name="TextBox 17"/>
          <p:cNvSpPr txBox="1"/>
          <p:nvPr/>
        </p:nvSpPr>
        <p:spPr>
          <a:xfrm>
            <a:off x="193464" y="347347"/>
            <a:ext cx="498051" cy="4222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1" i="0" u="none" strike="noStrike" kern="1200" cap="none" spc="0" normalizeH="0" baseline="0">
                <a:solidFill>
                  <a:srgbClr val="3A3838"/>
                </a:solidFill>
                <a:latin typeface="Arial"/>
                <a:ea typeface="나눔바른고딕 UltraLight"/>
                <a:cs typeface="Arial"/>
              </a:rPr>
              <a:t>03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25926" y="1384935"/>
            <a:ext cx="2639786" cy="289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모델 구성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282416" y="1438003"/>
            <a:ext cx="2639786" cy="289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0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평점 예측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15040" y="3755571"/>
            <a:ext cx="748393" cy="2906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loss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996289" y="3755571"/>
            <a:ext cx="1034143" cy="2906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accuracy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12320" y="6378620"/>
            <a:ext cx="6096000" cy="286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300">
                <a:solidFill>
                  <a:srgbClr val="FF0000"/>
                </a:solidFill>
                <a:latin typeface="Candara"/>
              </a:rPr>
              <a:t>red</a:t>
            </a:r>
            <a:r>
              <a:rPr lang="ko" sz="1300">
                <a:latin typeface="Candara"/>
              </a:rPr>
              <a:t>- train / </a:t>
            </a:r>
            <a:r>
              <a:rPr lang="ko" sz="1300">
                <a:solidFill>
                  <a:srgbClr val="0000FF"/>
                </a:solidFill>
                <a:latin typeface="Candara"/>
              </a:rPr>
              <a:t>blue</a:t>
            </a:r>
            <a:r>
              <a:rPr lang="ko" sz="1300">
                <a:latin typeface="Candara"/>
              </a:rPr>
              <a:t> -validation</a:t>
            </a:r>
            <a:endParaRPr sz="1300">
              <a:latin typeface="Candara"/>
            </a:endParaRPr>
          </a:p>
        </p:txBody>
      </p:sp>
      <p:pic>
        <p:nvPicPr>
          <p:cNvPr id="73" name="Google Shape;99;p19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575582" y="1700614"/>
            <a:ext cx="4680585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101;p19"/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>
            <a:off x="589189" y="2724150"/>
            <a:ext cx="4680585" cy="389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107;p20"/>
          <p:cNvPicPr/>
          <p:nvPr/>
        </p:nvPicPr>
        <p:blipFill rotWithShape="1">
          <a:blip r:embed="rId7">
            <a:alphaModFix/>
          </a:blip>
          <a:stretch>
            <a:fillRect/>
          </a:stretch>
        </p:blipFill>
        <p:spPr>
          <a:xfrm>
            <a:off x="653525" y="4056636"/>
            <a:ext cx="2340292" cy="2340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108;p20"/>
          <p:cNvPicPr/>
          <p:nvPr/>
        </p:nvPicPr>
        <p:blipFill rotWithShape="1">
          <a:blip r:embed="rId8">
            <a:alphaModFix/>
          </a:blip>
          <a:stretch>
            <a:fillRect/>
          </a:stretch>
        </p:blipFill>
        <p:spPr>
          <a:xfrm>
            <a:off x="2988355" y="4056635"/>
            <a:ext cx="2340292" cy="2340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122;p22"/>
          <p:cNvPicPr/>
          <p:nvPr/>
        </p:nvPicPr>
        <p:blipFill rotWithShape="1">
          <a:blip r:embed="rId9">
            <a:alphaModFix/>
          </a:blip>
          <a:stretch>
            <a:fillRect/>
          </a:stretch>
        </p:blipFill>
        <p:spPr>
          <a:xfrm>
            <a:off x="6354535" y="1765860"/>
            <a:ext cx="5173975" cy="403385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/>
          <p:cNvSpPr txBox="1"/>
          <p:nvPr/>
        </p:nvSpPr>
        <p:spPr>
          <a:xfrm>
            <a:off x="6353172" y="5863045"/>
            <a:ext cx="5129892" cy="4882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>
                <a:solidFill>
                  <a:srgbClr val="684107"/>
                </a:solidFill>
                <a:latin typeface="한컴 윤고딕 740"/>
                <a:ea typeface="한컴 윤고딕 740"/>
              </a:rPr>
              <a:t>4</a:t>
            </a:r>
            <a:r>
              <a:rPr kumimoji="0" lang="ko-KR" altLang="en-US" sz="1300" b="0" i="0" u="none" strike="noStrike" kern="1200" cap="none" spc="0" normalizeH="0" baseline="0" dirty="0">
                <a:solidFill>
                  <a:srgbClr val="684107"/>
                </a:solidFill>
                <a:latin typeface="한컴 윤고딕 740"/>
                <a:ea typeface="한컴 윤고딕 740"/>
              </a:rPr>
              <a:t>번째 리뷰에 </a:t>
            </a:r>
            <a:r>
              <a:rPr kumimoji="0" lang="en-US" altLang="ko-KR" sz="1300" b="0" i="0" u="none" strike="noStrike" kern="1200" cap="none" spc="0" normalizeH="0" baseline="0" dirty="0">
                <a:solidFill>
                  <a:srgbClr val="684107"/>
                </a:solidFill>
                <a:latin typeface="한컴 윤고딕 740"/>
                <a:ea typeface="한컴 윤고딕 740"/>
              </a:rPr>
              <a:t>‘</a:t>
            </a:r>
            <a:r>
              <a:rPr kumimoji="0" lang="ko-KR" altLang="en-US" sz="1300" b="0" i="0" u="none" strike="noStrike" kern="1200" cap="none" spc="0" normalizeH="0" baseline="0" dirty="0">
                <a:solidFill>
                  <a:srgbClr val="684107"/>
                </a:solidFill>
                <a:latin typeface="한컴 윤고딕 740"/>
                <a:ea typeface="한컴 윤고딕 740"/>
              </a:rPr>
              <a:t>거북</a:t>
            </a:r>
            <a:r>
              <a:rPr kumimoji="0" lang="en-US" altLang="ko-KR" sz="1300" b="0" i="0" u="none" strike="noStrike" kern="1200" cap="none" spc="0" normalizeH="0" baseline="0" dirty="0">
                <a:solidFill>
                  <a:srgbClr val="684107"/>
                </a:solidFill>
                <a:latin typeface="한컴 윤고딕 740"/>
                <a:ea typeface="한컴 윤고딕 740"/>
              </a:rPr>
              <a:t>’</a:t>
            </a:r>
            <a:r>
              <a:rPr kumimoji="0" lang="ko-KR" altLang="en-US" sz="1300" b="0" i="0" u="none" strike="noStrike" kern="1200" cap="none" spc="0" normalizeH="0" baseline="0" dirty="0">
                <a:solidFill>
                  <a:srgbClr val="684107"/>
                </a:solidFill>
                <a:latin typeface="한컴 윤고딕 740"/>
                <a:ea typeface="한컴 윤고딕 740"/>
              </a:rPr>
              <a:t> 이라는 단어가 전체 데이터에서 </a:t>
            </a:r>
            <a:r>
              <a:rPr kumimoji="0" lang="en-US" altLang="ko-KR" sz="1300" b="0" i="0" u="none" strike="noStrike" kern="1200" cap="none" spc="0" normalizeH="0" baseline="0" dirty="0">
                <a:solidFill>
                  <a:srgbClr val="684107"/>
                </a:solidFill>
                <a:latin typeface="한컴 윤고딕 740"/>
                <a:ea typeface="한컴 윤고딕 740"/>
              </a:rPr>
              <a:t>20</a:t>
            </a:r>
            <a:r>
              <a:rPr kumimoji="0" lang="ko-KR" altLang="en-US" sz="1300" b="0" i="0" u="none" strike="noStrike" kern="1200" cap="none" spc="0" normalizeH="0" baseline="0" dirty="0">
                <a:solidFill>
                  <a:srgbClr val="684107"/>
                </a:solidFill>
                <a:latin typeface="한컴 윤고딕 740"/>
                <a:ea typeface="한컴 윤고딕 740"/>
              </a:rPr>
              <a:t>회 미만으로 나와 정확도가 떨어짐</a:t>
            </a:r>
          </a:p>
        </p:txBody>
      </p:sp>
      <p:sp>
        <p:nvSpPr>
          <p:cNvPr id="80" name="TextBox 18"/>
          <p:cNvSpPr txBox="1"/>
          <p:nvPr/>
        </p:nvSpPr>
        <p:spPr>
          <a:xfrm>
            <a:off x="193459" y="675148"/>
            <a:ext cx="2177199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000" spc="-150" dirty="0">
                <a:solidFill>
                  <a:srgbClr val="F8B03A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한컴 윤고딕 760"/>
                <a:ea typeface="한컴 윤고딕 760"/>
              </a:rPr>
              <a:t>GRU-</a:t>
            </a:r>
            <a:r>
              <a:rPr kumimoji="0" lang="en-US" altLang="ko-KR" sz="3000" b="0" i="0" u="none" strike="noStrike" kern="1200" cap="none" spc="-150" normalizeH="0" baseline="0" dirty="0" err="1">
                <a:solidFill>
                  <a:srgbClr val="F8B03A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한컴 윤고딕 760"/>
                <a:ea typeface="한컴 윤고딕 760"/>
              </a:rPr>
              <a:t>komoran</a:t>
            </a:r>
            <a:endParaRPr kumimoji="0" lang="en-US" altLang="ko-KR" sz="3000" b="0" i="0" u="none" strike="noStrike" kern="1200" cap="none" spc="-150" normalizeH="0" baseline="0" dirty="0">
              <a:solidFill>
                <a:srgbClr val="3A3838"/>
              </a:solidFill>
              <a:latin typeface="한컴 윤고딕 760"/>
              <a:ea typeface="한컴 윤고딕 760"/>
            </a:endParaRPr>
          </a:p>
        </p:txBody>
      </p:sp>
      <p:sp>
        <p:nvSpPr>
          <p:cNvPr id="81" name="화살표: 오른쪽 80"/>
          <p:cNvSpPr/>
          <p:nvPr/>
        </p:nvSpPr>
        <p:spPr>
          <a:xfrm rot="5367940">
            <a:off x="2603356" y="3198455"/>
            <a:ext cx="681896" cy="69396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8B03A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Arial"/>
              <a:ea typeface="나눔바른고딕 UltraLight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949820" y="2085635"/>
            <a:ext cx="8292360" cy="2189705"/>
            <a:chOff x="4155567" y="2111612"/>
            <a:chExt cx="4439342" cy="2189705"/>
          </a:xfrm>
        </p:grpSpPr>
        <p:sp>
          <p:nvSpPr>
            <p:cNvPr id="12" name="TextBox 11"/>
            <p:cNvSpPr txBox="1"/>
            <p:nvPr/>
          </p:nvSpPr>
          <p:spPr>
            <a:xfrm>
              <a:off x="4155567" y="2111612"/>
              <a:ext cx="846707" cy="2189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3800" b="1" dirty="0">
                  <a:solidFill>
                    <a:schemeClr val="bg1"/>
                  </a:solidFill>
                </a:rPr>
                <a:t>[</a:t>
              </a:r>
              <a:endParaRPr lang="ko-KR" altLang="en-US" sz="138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914916" y="2111612"/>
              <a:ext cx="679993" cy="2189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13800" b="1" dirty="0">
                  <a:solidFill>
                    <a:schemeClr val="bg1"/>
                  </a:solidFill>
                </a:rPr>
                <a:t>]</a:t>
              </a:r>
              <a:endParaRPr lang="ko-KR" altLang="en-US" sz="13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490788" y="2828835"/>
            <a:ext cx="72195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7200" dirty="0">
                <a:solidFill>
                  <a:schemeClr val="lt1"/>
                </a:solidFill>
                <a:latin typeface="한컴 윤고딕 760"/>
                <a:ea typeface="한컴 윤고딕 760"/>
              </a:rPr>
              <a:t>후기 및 아쉬운 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3930980" y="1134453"/>
            <a:ext cx="361738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000" b="1" dirty="0" err="1">
                <a:solidFill>
                  <a:schemeClr val="accent4">
                    <a:lumMod val="25000"/>
                  </a:schemeClr>
                </a:solidFill>
                <a:latin typeface="Candara"/>
              </a:rPr>
              <a:t>pykospacing</a:t>
            </a:r>
            <a:endParaRPr lang="en-US" altLang="ko-KR" sz="5000" b="1" dirty="0">
              <a:solidFill>
                <a:schemeClr val="accent4">
                  <a:lumMod val="25000"/>
                </a:schemeClr>
              </a:solidFill>
              <a:latin typeface="Candara"/>
            </a:endParaRPr>
          </a:p>
        </p:txBody>
      </p:sp>
      <p:sp>
        <p:nvSpPr>
          <p:cNvPr id="42" name="TextBox 17"/>
          <p:cNvSpPr txBox="1"/>
          <p:nvPr/>
        </p:nvSpPr>
        <p:spPr>
          <a:xfrm>
            <a:off x="193464" y="347347"/>
            <a:ext cx="498855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200" b="1" dirty="0">
                <a:solidFill>
                  <a:schemeClr val="dk1"/>
                </a:solidFill>
                <a:latin typeface="Arial"/>
                <a:ea typeface="나눔바른고딕 UltraLight"/>
                <a:cs typeface="Arial"/>
              </a:rPr>
              <a:t>04</a:t>
            </a:r>
            <a:endParaRPr kumimoji="0" lang="en-US" altLang="ko-KR" sz="2200" b="1" i="0" u="none" strike="noStrike" kern="1200" cap="none" spc="0" normalizeH="0" baseline="0" dirty="0">
              <a:solidFill>
                <a:schemeClr val="dk1"/>
              </a:solidFill>
              <a:latin typeface="Arial"/>
              <a:ea typeface="나눔바른고딕 UltraLight"/>
              <a:cs typeface="Arial"/>
            </a:endParaRPr>
          </a:p>
        </p:txBody>
      </p:sp>
      <p:sp>
        <p:nvSpPr>
          <p:cNvPr id="43" name="TextBox 18"/>
          <p:cNvSpPr txBox="1"/>
          <p:nvPr/>
        </p:nvSpPr>
        <p:spPr>
          <a:xfrm>
            <a:off x="193463" y="675148"/>
            <a:ext cx="3310522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3000" spc="-150" dirty="0">
                <a:solidFill>
                  <a:schemeClr val="dk1"/>
                </a:solidFill>
                <a:latin typeface="한컴 윤고딕 760"/>
                <a:ea typeface="한컴 윤고딕 760"/>
              </a:rPr>
              <a:t>구현하지 못 </a:t>
            </a:r>
            <a:r>
              <a:rPr kumimoji="0" lang="ko-KR" altLang="en-US" sz="3000" b="0" i="0" u="none" strike="noStrike" kern="1200" cap="none" spc="-150" normalizeH="0" baseline="0" dirty="0">
                <a:solidFill>
                  <a:schemeClr val="dk1"/>
                </a:solidFill>
                <a:latin typeface="한컴 윤고딕 760"/>
                <a:ea typeface="한컴 윤고딕 760"/>
              </a:rPr>
              <a:t>한 내용</a:t>
            </a:r>
          </a:p>
        </p:txBody>
      </p:sp>
      <p:grpSp>
        <p:nvGrpSpPr>
          <p:cNvPr id="44" name="그룹 31"/>
          <p:cNvGrpSpPr/>
          <p:nvPr/>
        </p:nvGrpSpPr>
        <p:grpSpPr>
          <a:xfrm rot="21600000" flipH="1">
            <a:off x="11374567" y="0"/>
            <a:ext cx="579033" cy="1227831"/>
            <a:chOff x="662180" y="-1"/>
            <a:chExt cx="1884872" cy="4242180"/>
          </a:xfrm>
          <a:solidFill>
            <a:srgbClr val="F8B03A">
              <a:alpha val="100000"/>
            </a:srgbClr>
          </a:solidFill>
        </p:grpSpPr>
        <p:sp>
          <p:nvSpPr>
            <p:cNvPr id="45" name="오각형 35"/>
            <p:cNvSpPr/>
            <p:nvPr/>
          </p:nvSpPr>
          <p:spPr>
            <a:xfrm rot="5400000">
              <a:off x="-516474" y="1178653"/>
              <a:ext cx="4242180" cy="1884872"/>
            </a:xfrm>
            <a:prstGeom prst="homePlate">
              <a:avLst>
                <a:gd name="adj" fmla="val 50000"/>
              </a:avLst>
            </a:prstGeom>
            <a:solidFill>
              <a:srgbClr val="F8B03A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Arial"/>
                <a:ea typeface="나눔바른고딕 UltraLight"/>
                <a:cs typeface="Arial"/>
              </a:endParaRPr>
            </a:p>
          </p:txBody>
        </p:sp>
        <p:cxnSp>
          <p:nvCxnSpPr>
            <p:cNvPr id="46" name="직선 연결선 36"/>
            <p:cNvCxnSpPr/>
            <p:nvPr/>
          </p:nvCxnSpPr>
          <p:spPr>
            <a:xfrm>
              <a:off x="793708" y="3111827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  <p:cxnSp>
          <p:nvCxnSpPr>
            <p:cNvPr id="47" name="직선 연결선 37"/>
            <p:cNvCxnSpPr/>
            <p:nvPr/>
          </p:nvCxnSpPr>
          <p:spPr>
            <a:xfrm>
              <a:off x="793708" y="710870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</p:grp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>
            <a:extLst>
              <a:ext uri="783A4284-B454-46f5-B8C8-42B5039CE256">
                <hp:hncPhoto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  <hd:imgLayer xmlns:hd="http://schemas.haansoft.com/office/drawingml/8.0" r:embed="rId4">
                    <hd:imgEffect xmlns:hd="http://schemas.haansoft.com/office/drawingml/8.0">
                      <hd:artEffectSketch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11396967" y="312248"/>
            <a:ext cx="530410" cy="53041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88C23D2-5513-4F18-A266-93C1BBAB749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91" y="2604285"/>
            <a:ext cx="6035841" cy="23039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11747F-D416-418E-803D-F11612484464}"/>
              </a:ext>
            </a:extLst>
          </p:cNvPr>
          <p:cNvSpPr txBox="1"/>
          <p:nvPr/>
        </p:nvSpPr>
        <p:spPr>
          <a:xfrm>
            <a:off x="7019060" y="3156100"/>
            <a:ext cx="3241964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Pykospacing</a:t>
            </a:r>
            <a:r>
              <a:rPr lang="en-US" altLang="ko-KR" dirty="0"/>
              <a:t> </a:t>
            </a:r>
            <a:r>
              <a:rPr lang="ko-KR" altLang="en-US" dirty="0"/>
              <a:t>이용 시</a:t>
            </a:r>
            <a:endParaRPr lang="en-US" altLang="ko-KR" dirty="0"/>
          </a:p>
          <a:p>
            <a:r>
              <a:rPr lang="en-US" altLang="ko-KR" dirty="0" err="1"/>
              <a:t>Tensorflow</a:t>
            </a:r>
            <a:r>
              <a:rPr lang="en-US" altLang="ko-KR" dirty="0"/>
              <a:t> </a:t>
            </a:r>
            <a:r>
              <a:rPr lang="ko-KR" altLang="en-US" dirty="0"/>
              <a:t>강제 다운그레이드</a:t>
            </a:r>
            <a:endParaRPr lang="en-US" altLang="ko-KR" dirty="0"/>
          </a:p>
          <a:p>
            <a:r>
              <a:rPr lang="ko-KR" altLang="en-US" dirty="0"/>
              <a:t>문제로 전체적으로 사용을 </a:t>
            </a:r>
            <a:endParaRPr lang="en-US" altLang="ko-KR" dirty="0"/>
          </a:p>
          <a:p>
            <a:r>
              <a:rPr lang="ko-KR" altLang="en-US" dirty="0"/>
              <a:t>못함</a:t>
            </a:r>
          </a:p>
        </p:txBody>
      </p:sp>
    </p:spTree>
    <p:extLst>
      <p:ext uri="{BB962C8B-B14F-4D97-AF65-F5344CB8AC3E}">
        <p14:creationId xmlns:p14="http://schemas.microsoft.com/office/powerpoint/2010/main" val="2162317595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 rot="16200000" flipH="1">
            <a:off x="2151578" y="4003337"/>
            <a:ext cx="4407615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955116" y="908108"/>
            <a:ext cx="5241592" cy="852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000" b="1">
                <a:solidFill>
                  <a:schemeClr val="accent4">
                    <a:lumMod val="25000"/>
                  </a:schemeClr>
                </a:solidFill>
                <a:latin typeface="Candara"/>
              </a:rPr>
              <a:t>Random Forest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36222" y="2343098"/>
            <a:ext cx="6985902" cy="3436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7000" indent="-357000" algn="just">
              <a:buClr>
                <a:schemeClr val="tx1"/>
              </a:buClr>
              <a:buSzPct val="70000"/>
              <a:buFont typeface="Wingdings"/>
              <a:buChar char="u"/>
              <a:defRPr/>
            </a:pPr>
            <a:r>
              <a:rPr lang="ko-KR" altLang="en-US" sz="2000">
                <a:solidFill>
                  <a:srgbClr val="684107"/>
                </a:solidFill>
                <a:latin typeface="한컴 윤고딕 740"/>
                <a:ea typeface="한컴 윤고딕 740"/>
              </a:rPr>
              <a:t>앙상블 머신러닝 모델</a:t>
            </a:r>
          </a:p>
          <a:p>
            <a:pPr marL="357000" indent="-357000" algn="just">
              <a:buClr>
                <a:schemeClr val="tx1"/>
              </a:buClr>
              <a:buSzPct val="70000"/>
              <a:buFont typeface="Wingdings"/>
              <a:buChar char="u"/>
              <a:defRPr/>
            </a:pPr>
            <a:endParaRPr lang="ko-KR" altLang="en-US" sz="2000">
              <a:solidFill>
                <a:srgbClr val="684107"/>
              </a:solidFill>
              <a:latin typeface="한컴 윤고딕 740"/>
              <a:ea typeface="한컴 윤고딕 740"/>
            </a:endParaRPr>
          </a:p>
          <a:p>
            <a:pPr marL="357000" indent="-357000" algn="just">
              <a:buClr>
                <a:schemeClr val="tx1"/>
              </a:buClr>
              <a:buSzPct val="70000"/>
              <a:buFont typeface="Wingdings"/>
              <a:buChar char="u"/>
              <a:defRPr/>
            </a:pPr>
            <a:endParaRPr lang="ko-KR" altLang="en-US" sz="2000">
              <a:solidFill>
                <a:srgbClr val="684107"/>
              </a:solidFill>
              <a:latin typeface="한컴 윤고딕 740"/>
              <a:ea typeface="한컴 윤고딕 740"/>
            </a:endParaRPr>
          </a:p>
          <a:p>
            <a:pPr marL="357000" indent="-357000" algn="just">
              <a:buClr>
                <a:schemeClr val="tx1"/>
              </a:buClr>
              <a:buSzPct val="70000"/>
              <a:buFont typeface="Wingdings"/>
              <a:buChar char="u"/>
              <a:defRPr/>
            </a:pPr>
            <a:r>
              <a:rPr lang="ko-KR" altLang="en-US" sz="2000">
                <a:solidFill>
                  <a:srgbClr val="684107"/>
                </a:solidFill>
                <a:latin typeface="한컴 윤고딕 740"/>
                <a:ea typeface="한컴 윤고딕 740"/>
              </a:rPr>
              <a:t>다수의 의사결정 트리의 분류를 집계하여 최종적으로 분류</a:t>
            </a:r>
          </a:p>
          <a:p>
            <a:pPr marL="357000" indent="-357000" algn="just">
              <a:buClr>
                <a:schemeClr val="tx1"/>
              </a:buClr>
              <a:buSzPct val="70000"/>
              <a:buFont typeface="Wingdings"/>
              <a:buChar char="u"/>
              <a:defRPr/>
            </a:pPr>
            <a:endParaRPr lang="en-US" altLang="ko-KR" sz="2000">
              <a:solidFill>
                <a:srgbClr val="684107"/>
              </a:solidFill>
              <a:latin typeface="한컴 윤고딕 740"/>
              <a:ea typeface="한컴 윤고딕 740"/>
            </a:endParaRPr>
          </a:p>
          <a:p>
            <a:pPr marL="357000" indent="-357000" algn="just">
              <a:buClr>
                <a:schemeClr val="tx1"/>
              </a:buClr>
              <a:buSzPct val="70000"/>
              <a:buFont typeface="Wingdings"/>
              <a:buChar char="u"/>
              <a:defRPr/>
            </a:pPr>
            <a:r>
              <a:rPr lang="ko-KR" altLang="en-US" sz="2000">
                <a:solidFill>
                  <a:srgbClr val="684107"/>
                </a:solidFill>
                <a:latin typeface="한컴 윤고딕 740"/>
                <a:ea typeface="한컴 윤고딕 740"/>
              </a:rPr>
              <a:t>오버피팅이 일어나도 다수의 트리를 기반으로 하여 오버피팅의 영향력은 줄어들음</a:t>
            </a:r>
          </a:p>
          <a:p>
            <a:pPr marL="357000" indent="-357000" algn="just">
              <a:buClr>
                <a:schemeClr val="tx1"/>
              </a:buClr>
              <a:buSzPct val="70000"/>
              <a:buFont typeface="Wingdings"/>
              <a:buChar char="u"/>
              <a:defRPr/>
            </a:pPr>
            <a:endParaRPr lang="ko-KR" altLang="en-US" sz="2000">
              <a:solidFill>
                <a:srgbClr val="684107"/>
              </a:solidFill>
              <a:latin typeface="한컴 윤고딕 740"/>
              <a:ea typeface="한컴 윤고딕 740"/>
            </a:endParaRPr>
          </a:p>
          <a:p>
            <a:pPr marL="357000" indent="-357000" algn="just">
              <a:buClr>
                <a:schemeClr val="tx1"/>
              </a:buClr>
              <a:buSzPct val="70000"/>
              <a:buFont typeface="Wingdings"/>
              <a:buChar char="u"/>
              <a:defRPr/>
            </a:pPr>
            <a:r>
              <a:rPr lang="ko-KR" altLang="en-US" sz="2000">
                <a:solidFill>
                  <a:srgbClr val="684107"/>
                </a:solidFill>
                <a:latin typeface="한컴 윤고딕 740"/>
                <a:ea typeface="한컴 윤고딕 740"/>
              </a:rPr>
              <a:t>중복 허용하여 랜덤으로 학습 데이터셋을 추출하여 트리 생성</a:t>
            </a:r>
          </a:p>
          <a:p>
            <a:pPr marL="0" indent="0" algn="just">
              <a:buClr>
                <a:schemeClr val="tx1"/>
              </a:buClr>
              <a:buSzPct val="70000"/>
              <a:buFont typeface="Wingdings"/>
              <a:buNone/>
              <a:defRPr/>
            </a:pPr>
            <a:endParaRPr lang="ko-KR" altLang="en-US" sz="2000">
              <a:solidFill>
                <a:srgbClr val="684107"/>
              </a:solidFill>
              <a:latin typeface="한컴 윤고딕 740"/>
              <a:ea typeface="한컴 윤고딕 740"/>
            </a:endParaRPr>
          </a:p>
          <a:p>
            <a:pPr marL="357000" indent="-357000" algn="just">
              <a:buClr>
                <a:schemeClr val="tx1"/>
              </a:buClr>
              <a:buSzPct val="70000"/>
              <a:buFont typeface="Wingdings"/>
              <a:buChar char="u"/>
              <a:defRPr/>
            </a:pPr>
            <a:r>
              <a:rPr lang="ko-KR" altLang="en-US" sz="2000">
                <a:solidFill>
                  <a:srgbClr val="684107"/>
                </a:solidFill>
                <a:latin typeface="한컴 윤고딕 740"/>
                <a:ea typeface="한컴 윤고딕 740"/>
              </a:rPr>
              <a:t>약 분류기</a:t>
            </a:r>
            <a:r>
              <a:rPr lang="en-US" altLang="ko-KR" sz="2000">
                <a:solidFill>
                  <a:srgbClr val="684107"/>
                </a:solidFill>
                <a:latin typeface="한컴 윤고딕 740"/>
                <a:ea typeface="한컴 윤고딕 740"/>
              </a:rPr>
              <a:t>(</a:t>
            </a:r>
            <a:r>
              <a:rPr lang="ko-KR" altLang="en-US" sz="2000">
                <a:solidFill>
                  <a:srgbClr val="684107"/>
                </a:solidFill>
                <a:latin typeface="한컴 윤고딕 740"/>
                <a:ea typeface="한컴 윤고딕 740"/>
              </a:rPr>
              <a:t>결정트리</a:t>
            </a:r>
            <a:r>
              <a:rPr lang="en-US" altLang="ko-KR" sz="2000">
                <a:solidFill>
                  <a:srgbClr val="684107"/>
                </a:solidFill>
                <a:latin typeface="한컴 윤고딕 740"/>
                <a:ea typeface="한컴 윤고딕 740"/>
              </a:rPr>
              <a:t>)</a:t>
            </a:r>
            <a:r>
              <a:rPr lang="ko-KR" altLang="en-US" sz="2000">
                <a:solidFill>
                  <a:srgbClr val="684107"/>
                </a:solidFill>
                <a:latin typeface="한컴 윤고딕 740"/>
                <a:ea typeface="한컴 윤고딕 740"/>
              </a:rPr>
              <a:t>가 모여 강 분류기</a:t>
            </a:r>
            <a:r>
              <a:rPr lang="en-US" altLang="ko-KR" sz="2000">
                <a:solidFill>
                  <a:srgbClr val="684107"/>
                </a:solidFill>
                <a:latin typeface="한컴 윤고딕 740"/>
                <a:ea typeface="한컴 윤고딕 740"/>
              </a:rPr>
              <a:t>(</a:t>
            </a:r>
            <a:r>
              <a:rPr lang="ko-KR" altLang="en-US" sz="2000">
                <a:solidFill>
                  <a:srgbClr val="684107"/>
                </a:solidFill>
                <a:latin typeface="한컴 윤고딕 740"/>
                <a:ea typeface="한컴 윤고딕 740"/>
              </a:rPr>
              <a:t>랜덤 포레스트</a:t>
            </a:r>
            <a:r>
              <a:rPr lang="en-US" altLang="ko-KR" sz="2000">
                <a:solidFill>
                  <a:srgbClr val="684107"/>
                </a:solidFill>
                <a:latin typeface="한컴 윤고딕 740"/>
                <a:ea typeface="한컴 윤고딕 740"/>
              </a:rPr>
              <a:t>)</a:t>
            </a:r>
            <a:r>
              <a:rPr lang="ko-KR" altLang="en-US" sz="2000">
                <a:solidFill>
                  <a:srgbClr val="684107"/>
                </a:solidFill>
                <a:latin typeface="한컴 윤고딕 740"/>
                <a:ea typeface="한컴 윤고딕 740"/>
              </a:rPr>
              <a:t> 생성됨</a:t>
            </a:r>
          </a:p>
        </p:txBody>
      </p:sp>
      <p:sp>
        <p:nvSpPr>
          <p:cNvPr id="42" name="TextBox 17"/>
          <p:cNvSpPr txBox="1"/>
          <p:nvPr/>
        </p:nvSpPr>
        <p:spPr>
          <a:xfrm>
            <a:off x="193464" y="347347"/>
            <a:ext cx="498855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1" i="0" u="none" strike="noStrike" kern="1200" cap="none" spc="0" normalizeH="0" baseline="0" dirty="0">
                <a:solidFill>
                  <a:schemeClr val="dk1"/>
                </a:solidFill>
                <a:latin typeface="Arial"/>
                <a:ea typeface="나눔바른고딕 UltraLight"/>
                <a:cs typeface="Arial"/>
              </a:rPr>
              <a:t>04</a:t>
            </a:r>
          </a:p>
        </p:txBody>
      </p:sp>
      <p:sp>
        <p:nvSpPr>
          <p:cNvPr id="43" name="TextBox 18"/>
          <p:cNvSpPr txBox="1"/>
          <p:nvPr/>
        </p:nvSpPr>
        <p:spPr>
          <a:xfrm>
            <a:off x="193463" y="675148"/>
            <a:ext cx="3310522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3000" spc="-150" dirty="0">
                <a:solidFill>
                  <a:schemeClr val="dk1"/>
                </a:solidFill>
                <a:latin typeface="한컴 윤고딕 760"/>
                <a:ea typeface="한컴 윤고딕 760"/>
              </a:rPr>
              <a:t>구현하지 못 한 내용</a:t>
            </a:r>
            <a:endParaRPr kumimoji="0" lang="ko-KR" altLang="en-US" sz="3000" b="0" i="0" u="none" strike="noStrike" kern="1200" cap="none" spc="-150" normalizeH="0" baseline="0" dirty="0">
              <a:solidFill>
                <a:schemeClr val="dk1"/>
              </a:solidFill>
              <a:latin typeface="한컴 윤고딕 760"/>
              <a:ea typeface="한컴 윤고딕 760"/>
            </a:endParaRPr>
          </a:p>
        </p:txBody>
      </p:sp>
      <p:grpSp>
        <p:nvGrpSpPr>
          <p:cNvPr id="44" name="그룹 31"/>
          <p:cNvGrpSpPr/>
          <p:nvPr/>
        </p:nvGrpSpPr>
        <p:grpSpPr>
          <a:xfrm rot="21600000" flipH="1">
            <a:off x="11374567" y="0"/>
            <a:ext cx="579033" cy="1227831"/>
            <a:chOff x="662180" y="-1"/>
            <a:chExt cx="1884872" cy="4242180"/>
          </a:xfrm>
          <a:solidFill>
            <a:srgbClr val="F8B03A">
              <a:alpha val="100000"/>
            </a:srgbClr>
          </a:solidFill>
        </p:grpSpPr>
        <p:sp>
          <p:nvSpPr>
            <p:cNvPr id="45" name="오각형 35"/>
            <p:cNvSpPr/>
            <p:nvPr/>
          </p:nvSpPr>
          <p:spPr>
            <a:xfrm rot="5400000">
              <a:off x="-516474" y="1178653"/>
              <a:ext cx="4242180" cy="1884872"/>
            </a:xfrm>
            <a:prstGeom prst="homePlate">
              <a:avLst>
                <a:gd name="adj" fmla="val 50000"/>
              </a:avLst>
            </a:prstGeom>
            <a:solidFill>
              <a:srgbClr val="F8B03A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Arial"/>
                <a:ea typeface="나눔바른고딕 UltraLight"/>
                <a:cs typeface="Arial"/>
              </a:endParaRPr>
            </a:p>
          </p:txBody>
        </p:sp>
        <p:cxnSp>
          <p:nvCxnSpPr>
            <p:cNvPr id="46" name="직선 연결선 36"/>
            <p:cNvCxnSpPr/>
            <p:nvPr/>
          </p:nvCxnSpPr>
          <p:spPr>
            <a:xfrm>
              <a:off x="793708" y="3111827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  <p:cxnSp>
          <p:nvCxnSpPr>
            <p:cNvPr id="47" name="직선 연결선 37"/>
            <p:cNvCxnSpPr/>
            <p:nvPr/>
          </p:nvCxnSpPr>
          <p:spPr>
            <a:xfrm>
              <a:off x="793708" y="710870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</p:grp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>
            <a:extLst>
              <a:ext uri="783A4284-B454-46f5-B8C8-42B5039CE256">
                <hp:hncPhoto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imgLayer xmlns:hd="http://schemas.haansoft.com/office/drawingml/8.0" r:embed="rId4">
                    <hd:imgEffect xmlns:hd="http://schemas.haansoft.com/office/drawingml/8.0">
                      <hd:artEffectSketch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11396967" y="312248"/>
            <a:ext cx="530410" cy="530410"/>
          </a:xfrm>
          <a:prstGeom prst="rect">
            <a:avLst/>
          </a:prstGeom>
        </p:spPr>
      </p:pic>
      <p:sp>
        <p:nvSpPr>
          <p:cNvPr id="50" name="TextBox 29"/>
          <p:cNvSpPr txBox="1"/>
          <p:nvPr/>
        </p:nvSpPr>
        <p:spPr>
          <a:xfrm>
            <a:off x="5158057" y="2657684"/>
            <a:ext cx="6620557" cy="31856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684107"/>
                </a:solidFill>
                <a:latin typeface="한컴 윤고딕 740"/>
                <a:ea typeface="한컴 윤고딕 740"/>
              </a:rPr>
              <a:t>※  좋은 성능을 위해 다수의 학습 알고리즘을 사용하는 것을 앙상블 학습법이라 함</a:t>
            </a: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5713" y="2673284"/>
            <a:ext cx="4112538" cy="27338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4" name="그룹 31"/>
          <p:cNvGrpSpPr/>
          <p:nvPr/>
        </p:nvGrpSpPr>
        <p:grpSpPr>
          <a:xfrm rot="21600000" flipH="1">
            <a:off x="11374567" y="0"/>
            <a:ext cx="579033" cy="1227831"/>
            <a:chOff x="662180" y="-1"/>
            <a:chExt cx="1884872" cy="4242180"/>
          </a:xfrm>
          <a:solidFill>
            <a:srgbClr val="F8B03A">
              <a:alpha val="100000"/>
            </a:srgbClr>
          </a:solidFill>
        </p:grpSpPr>
        <p:sp>
          <p:nvSpPr>
            <p:cNvPr id="45" name="오각형 35"/>
            <p:cNvSpPr/>
            <p:nvPr/>
          </p:nvSpPr>
          <p:spPr>
            <a:xfrm rot="5400000">
              <a:off x="-516474" y="1178653"/>
              <a:ext cx="4242180" cy="1884872"/>
            </a:xfrm>
            <a:prstGeom prst="homePlate">
              <a:avLst>
                <a:gd name="adj" fmla="val 50000"/>
              </a:avLst>
            </a:prstGeom>
            <a:solidFill>
              <a:srgbClr val="F8B03A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Arial"/>
                <a:ea typeface="나눔바른고딕 UltraLight"/>
                <a:cs typeface="Arial"/>
              </a:endParaRPr>
            </a:p>
          </p:txBody>
        </p:sp>
        <p:cxnSp>
          <p:nvCxnSpPr>
            <p:cNvPr id="46" name="직선 연결선 36"/>
            <p:cNvCxnSpPr/>
            <p:nvPr/>
          </p:nvCxnSpPr>
          <p:spPr>
            <a:xfrm>
              <a:off x="793708" y="3111827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  <p:cxnSp>
          <p:nvCxnSpPr>
            <p:cNvPr id="47" name="직선 연결선 37"/>
            <p:cNvCxnSpPr/>
            <p:nvPr/>
          </p:nvCxnSpPr>
          <p:spPr>
            <a:xfrm>
              <a:off x="793708" y="710870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</p:grp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>
            <a:extLst>
              <a:ext uri="783A4284-B454-46f5-B8C8-42B5039CE256">
                <hp:hncPhoto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imgLayer xmlns:hd="http://schemas.haansoft.com/office/drawingml/8.0" r:embed="rId4">
                    <hd:imgEffect xmlns:hd="http://schemas.haansoft.com/office/drawingml/8.0">
                      <hd:artEffectSketch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11396967" y="312248"/>
            <a:ext cx="530410" cy="530410"/>
          </a:xfrm>
          <a:prstGeom prst="rect">
            <a:avLst/>
          </a:prstGeom>
        </p:spPr>
      </p:pic>
      <p:sp>
        <p:nvSpPr>
          <p:cNvPr id="55" name="TextBox 17"/>
          <p:cNvSpPr txBox="1"/>
          <p:nvPr/>
        </p:nvSpPr>
        <p:spPr>
          <a:xfrm>
            <a:off x="193464" y="347347"/>
            <a:ext cx="498855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1" i="0" u="none" strike="noStrike" kern="1200" cap="none" spc="0" normalizeH="0" baseline="0" dirty="0">
                <a:solidFill>
                  <a:srgbClr val="3A3838"/>
                </a:solidFill>
                <a:latin typeface="Arial"/>
                <a:ea typeface="나눔바른고딕 UltraLight"/>
                <a:cs typeface="Arial"/>
              </a:rPr>
              <a:t>04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400580" y="3055619"/>
            <a:ext cx="39443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5640" lvl="0" indent="-185640">
              <a:buFont typeface="Arial"/>
              <a:buChar char="•"/>
              <a:defRPr/>
            </a:pPr>
            <a:r>
              <a:rPr lang="ko-KR" altLang="en-US" sz="2400" dirty="0">
                <a:solidFill>
                  <a:schemeClr val="accent4">
                    <a:lumMod val="25000"/>
                  </a:schemeClr>
                </a:solidFill>
                <a:latin typeface="한컴 윤고딕 740"/>
                <a:ea typeface="한컴 윤고딕 740"/>
              </a:rPr>
              <a:t>정확도가 낮아 쓰지 않음</a:t>
            </a:r>
          </a:p>
        </p:txBody>
      </p:sp>
      <p:sp>
        <p:nvSpPr>
          <p:cNvPr id="74" name="화살표: 오른쪽 73"/>
          <p:cNvSpPr/>
          <p:nvPr/>
        </p:nvSpPr>
        <p:spPr>
          <a:xfrm>
            <a:off x="6096000" y="2976562"/>
            <a:ext cx="1000124" cy="45243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pic>
        <p:nvPicPr>
          <p:cNvPr id="75" name="Google Shape;91;p18"/>
          <p:cNvPicPr>
            <a:picLocks noChangeAspect="1"/>
          </p:cNvPicPr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762956" y="2159788"/>
            <a:ext cx="4680585" cy="213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4" name="그룹 31"/>
          <p:cNvGrpSpPr/>
          <p:nvPr/>
        </p:nvGrpSpPr>
        <p:grpSpPr>
          <a:xfrm rot="21600000" flipH="1">
            <a:off x="11374567" y="0"/>
            <a:ext cx="579033" cy="1227831"/>
            <a:chOff x="662180" y="-1"/>
            <a:chExt cx="1884872" cy="4242180"/>
          </a:xfrm>
          <a:solidFill>
            <a:srgbClr val="F8B03A">
              <a:alpha val="100000"/>
            </a:srgbClr>
          </a:solidFill>
        </p:grpSpPr>
        <p:sp>
          <p:nvSpPr>
            <p:cNvPr id="45" name="오각형 35"/>
            <p:cNvSpPr/>
            <p:nvPr/>
          </p:nvSpPr>
          <p:spPr>
            <a:xfrm rot="5400000">
              <a:off x="-516474" y="1178653"/>
              <a:ext cx="4242180" cy="1884872"/>
            </a:xfrm>
            <a:prstGeom prst="homePlate">
              <a:avLst>
                <a:gd name="adj" fmla="val 50000"/>
              </a:avLst>
            </a:prstGeom>
            <a:solidFill>
              <a:srgbClr val="F8B03A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Arial"/>
                <a:ea typeface="나눔바른고딕 UltraLight"/>
                <a:cs typeface="Arial"/>
              </a:endParaRPr>
            </a:p>
          </p:txBody>
        </p:sp>
        <p:cxnSp>
          <p:nvCxnSpPr>
            <p:cNvPr id="46" name="직선 연결선 36"/>
            <p:cNvCxnSpPr/>
            <p:nvPr/>
          </p:nvCxnSpPr>
          <p:spPr>
            <a:xfrm>
              <a:off x="793708" y="3111827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  <p:cxnSp>
          <p:nvCxnSpPr>
            <p:cNvPr id="47" name="직선 연결선 37"/>
            <p:cNvCxnSpPr/>
            <p:nvPr/>
          </p:nvCxnSpPr>
          <p:spPr>
            <a:xfrm>
              <a:off x="793708" y="710870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</p:grp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>
            <a:extLst>
              <a:ext uri="783A4284-B454-46f5-B8C8-42B5039CE256">
                <hp:hncPhoto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  <hd:imgLayer xmlns:hd="http://schemas.haansoft.com/office/drawingml/8.0" r:embed="rId4">
                    <hd:imgEffect xmlns:hd="http://schemas.haansoft.com/office/drawingml/8.0">
                      <hd:artEffectSketch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11396967" y="312248"/>
            <a:ext cx="530410" cy="530410"/>
          </a:xfrm>
          <a:prstGeom prst="rect">
            <a:avLst/>
          </a:prstGeom>
        </p:spPr>
      </p:pic>
      <p:sp>
        <p:nvSpPr>
          <p:cNvPr id="55" name="TextBox 17"/>
          <p:cNvSpPr txBox="1"/>
          <p:nvPr/>
        </p:nvSpPr>
        <p:spPr>
          <a:xfrm>
            <a:off x="193464" y="347347"/>
            <a:ext cx="498855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1" i="0" u="none" strike="noStrike" kern="1200" cap="none" spc="0" normalizeH="0" baseline="0" dirty="0">
                <a:solidFill>
                  <a:srgbClr val="3A3838"/>
                </a:solidFill>
                <a:latin typeface="Arial"/>
                <a:ea typeface="나눔바른고딕 UltraLight"/>
                <a:cs typeface="Arial"/>
              </a:rPr>
              <a:t>04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406640" y="2397947"/>
            <a:ext cx="394437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5640" lvl="0" indent="-185640">
              <a:buFont typeface="Arial"/>
              <a:buChar char="•"/>
              <a:defRPr/>
            </a:pPr>
            <a:r>
              <a:rPr lang="ko-KR" altLang="en-US" sz="1600" dirty="0">
                <a:solidFill>
                  <a:schemeClr val="accent4">
                    <a:lumMod val="25000"/>
                  </a:schemeClr>
                </a:solidFill>
                <a:latin typeface="한컴 윤고딕 740"/>
                <a:ea typeface="한컴 윤고딕 740"/>
              </a:rPr>
              <a:t>감성 분석 결과로 각 댓글의 긍정</a:t>
            </a:r>
            <a:r>
              <a:rPr lang="en-US" altLang="ko-KR" sz="1600" dirty="0">
                <a:solidFill>
                  <a:schemeClr val="accent4">
                    <a:lumMod val="25000"/>
                  </a:schemeClr>
                </a:solidFill>
                <a:latin typeface="한컴 윤고딕 740"/>
                <a:ea typeface="한컴 윤고딕 740"/>
              </a:rPr>
              <a:t>/</a:t>
            </a:r>
            <a:r>
              <a:rPr lang="ko-KR" altLang="en-US" sz="1600" dirty="0">
                <a:solidFill>
                  <a:schemeClr val="accent4">
                    <a:lumMod val="25000"/>
                  </a:schemeClr>
                </a:solidFill>
                <a:latin typeface="한컴 윤고딕 740"/>
                <a:ea typeface="한컴 윤고딕 740"/>
              </a:rPr>
              <a:t> 부정 확률을 얻으며</a:t>
            </a:r>
            <a:r>
              <a:rPr lang="en-US" altLang="ko-KR" sz="1600" dirty="0">
                <a:solidFill>
                  <a:schemeClr val="accent4">
                    <a:lumMod val="25000"/>
                  </a:schemeClr>
                </a:solidFill>
                <a:latin typeface="한컴 윤고딕 740"/>
                <a:ea typeface="한컴 윤고딕 740"/>
              </a:rPr>
              <a:t>,</a:t>
            </a:r>
            <a:r>
              <a:rPr lang="ko-KR" altLang="en-US" sz="1600" dirty="0">
                <a:solidFill>
                  <a:schemeClr val="accent4">
                    <a:lumMod val="25000"/>
                  </a:schemeClr>
                </a:solidFill>
                <a:latin typeface="한컴 윤고딕 740"/>
                <a:ea typeface="한컴 윤고딕 740"/>
              </a:rPr>
              <a:t> 이를 단어 빈도수 기준으로 </a:t>
            </a:r>
            <a:r>
              <a:rPr lang="en-US" altLang="ko-KR" sz="1600" dirty="0">
                <a:solidFill>
                  <a:schemeClr val="accent4">
                    <a:lumMod val="25000"/>
                  </a:schemeClr>
                </a:solidFill>
                <a:latin typeface="한컴 윤고딕 740"/>
                <a:ea typeface="한컴 윤고딕 740"/>
              </a:rPr>
              <a:t>1</a:t>
            </a:r>
            <a:r>
              <a:rPr lang="ko-KR" altLang="en-US" sz="1600" dirty="0">
                <a:solidFill>
                  <a:schemeClr val="accent4">
                    <a:lumMod val="25000"/>
                  </a:schemeClr>
                </a:solidFill>
                <a:latin typeface="한컴 윤고딕 740"/>
                <a:ea typeface="한컴 윤고딕 740"/>
              </a:rPr>
              <a:t>부터 </a:t>
            </a:r>
            <a:r>
              <a:rPr lang="en-US" altLang="ko-KR" sz="1600" dirty="0">
                <a:solidFill>
                  <a:schemeClr val="accent4">
                    <a:lumMod val="25000"/>
                  </a:schemeClr>
                </a:solidFill>
                <a:latin typeface="한컴 윤고딕 740"/>
                <a:ea typeface="한컴 윤고딕 740"/>
              </a:rPr>
              <a:t>10</a:t>
            </a:r>
            <a:r>
              <a:rPr lang="ko-KR" altLang="en-US" sz="1600" dirty="0">
                <a:solidFill>
                  <a:schemeClr val="accent4">
                    <a:lumMod val="25000"/>
                  </a:schemeClr>
                </a:solidFill>
                <a:latin typeface="한컴 윤고딕 740"/>
                <a:ea typeface="한컴 윤고딕 740"/>
              </a:rPr>
              <a:t>까지 나누어</a:t>
            </a:r>
          </a:p>
          <a:p>
            <a:pPr marL="0" lvl="0" indent="0">
              <a:buFont typeface="Arial"/>
              <a:buNone/>
              <a:defRPr/>
            </a:pPr>
            <a:r>
              <a:rPr lang="ko-KR" altLang="en-US" sz="1600" dirty="0">
                <a:solidFill>
                  <a:schemeClr val="accent4">
                    <a:lumMod val="25000"/>
                  </a:schemeClr>
                </a:solidFill>
                <a:latin typeface="한컴 윤고딕 740"/>
                <a:ea typeface="한컴 윤고딕 740"/>
              </a:rPr>
              <a:t>    </a:t>
            </a:r>
            <a:r>
              <a:rPr lang="ko-KR" altLang="en-US" sz="1600" dirty="0" err="1">
                <a:solidFill>
                  <a:schemeClr val="accent4">
                    <a:lumMod val="25000"/>
                  </a:schemeClr>
                </a:solidFill>
                <a:latin typeface="한컴 윤고딕 740"/>
                <a:ea typeface="한컴 윤고딕 740"/>
              </a:rPr>
              <a:t>나이브</a:t>
            </a:r>
            <a:r>
              <a:rPr lang="ko-KR" altLang="en-US" sz="1600" dirty="0">
                <a:solidFill>
                  <a:schemeClr val="accent4">
                    <a:lumMod val="25000"/>
                  </a:schemeClr>
                </a:solidFill>
                <a:latin typeface="한컴 윤고딕 740"/>
                <a:ea typeface="한컴 윤고딕 740"/>
              </a:rPr>
              <a:t> </a:t>
            </a:r>
            <a:r>
              <a:rPr lang="ko-KR" altLang="en-US" sz="1600" dirty="0" err="1">
                <a:solidFill>
                  <a:schemeClr val="accent4">
                    <a:lumMod val="25000"/>
                  </a:schemeClr>
                </a:solidFill>
                <a:latin typeface="한컴 윤고딕 740"/>
                <a:ea typeface="한컴 윤고딕 740"/>
              </a:rPr>
              <a:t>베이즈에</a:t>
            </a:r>
            <a:r>
              <a:rPr lang="ko-KR" altLang="en-US" sz="1600" dirty="0">
                <a:solidFill>
                  <a:schemeClr val="accent4">
                    <a:lumMod val="25000"/>
                  </a:schemeClr>
                </a:solidFill>
                <a:latin typeface="한컴 윤고딕 740"/>
                <a:ea typeface="한컴 윤고딕 740"/>
              </a:rPr>
              <a:t> 대입</a:t>
            </a:r>
          </a:p>
          <a:p>
            <a:pPr lvl="0">
              <a:defRPr/>
            </a:pPr>
            <a:endParaRPr lang="ko-KR" altLang="en-US" sz="1600" dirty="0">
              <a:solidFill>
                <a:schemeClr val="accent4">
                  <a:lumMod val="25000"/>
                </a:schemeClr>
              </a:solidFill>
              <a:latin typeface="한컴 윤고딕 740"/>
              <a:ea typeface="한컴 윤고딕 740"/>
            </a:endParaRPr>
          </a:p>
          <a:p>
            <a:pPr marL="185640" lvl="0" indent="-185640">
              <a:buFont typeface="Arial"/>
              <a:buChar char="•"/>
              <a:defRPr/>
            </a:pPr>
            <a:r>
              <a:rPr lang="ko-KR" altLang="en-US" sz="1600" dirty="0">
                <a:solidFill>
                  <a:schemeClr val="accent4">
                    <a:lumMod val="25000"/>
                  </a:schemeClr>
                </a:solidFill>
                <a:latin typeface="한컴 윤고딕 740"/>
                <a:ea typeface="한컴 윤고딕 740"/>
              </a:rPr>
              <a:t>각 라벨 별 데이터 양이 </a:t>
            </a:r>
            <a:r>
              <a:rPr lang="ko-KR" altLang="en-US" sz="1600" dirty="0" err="1">
                <a:solidFill>
                  <a:schemeClr val="accent4">
                    <a:lumMod val="25000"/>
                  </a:schemeClr>
                </a:solidFill>
                <a:latin typeface="한컴 윤고딕 740"/>
                <a:ea typeface="한컴 윤고딕 740"/>
              </a:rPr>
              <a:t>불균형할</a:t>
            </a:r>
            <a:r>
              <a:rPr lang="ko-KR" altLang="en-US" sz="1600" dirty="0">
                <a:solidFill>
                  <a:schemeClr val="accent4">
                    <a:lumMod val="25000"/>
                  </a:schemeClr>
                </a:solidFill>
                <a:latin typeface="한컴 윤고딕 740"/>
                <a:ea typeface="한컴 윤고딕 740"/>
              </a:rPr>
              <a:t> 뿐더러 데이터의 품질이 좋지 않아 정확도가 매우 낮음</a:t>
            </a:r>
          </a:p>
        </p:txBody>
      </p:sp>
      <p:pic>
        <p:nvPicPr>
          <p:cNvPr id="73" name="내용 개체 틀 11" descr="텍스트이(가) 표시된 사진  자동 생성된 설명"/>
          <p:cNvPicPr>
            <a:picLocks noGrp="1" noChangeAspect="1"/>
          </p:cNvPicPr>
          <p:nvPr/>
        </p:nvPicPr>
        <p:blipFill rotWithShape="1">
          <a:blip r:embed="rId5"/>
          <a:srcRect l="9830" t="5470" r="27480"/>
          <a:stretch>
            <a:fillRect/>
          </a:stretch>
        </p:blipFill>
        <p:spPr>
          <a:xfrm>
            <a:off x="1415415" y="761856"/>
            <a:ext cx="4680585" cy="5762912"/>
          </a:xfrm>
          <a:prstGeom prst="rect">
            <a:avLst/>
          </a:prstGeom>
        </p:spPr>
      </p:pic>
      <p:sp>
        <p:nvSpPr>
          <p:cNvPr id="74" name="화살표: 오른쪽 73"/>
          <p:cNvSpPr/>
          <p:nvPr/>
        </p:nvSpPr>
        <p:spPr>
          <a:xfrm>
            <a:off x="6346031" y="2976562"/>
            <a:ext cx="1000124" cy="45243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77882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86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오각형 7"/>
          <p:cNvSpPr/>
          <p:nvPr/>
        </p:nvSpPr>
        <p:spPr>
          <a:xfrm rot="5400000">
            <a:off x="-780014" y="1846229"/>
            <a:ext cx="6028661" cy="2336201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16189" y="2448004"/>
            <a:ext cx="608801" cy="5695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chemeClr val="bg1"/>
                </a:solidFill>
                <a:latin typeface="한컴 윤고딕 760"/>
                <a:ea typeface="한컴 윤고딕 760"/>
              </a:rPr>
              <a:t>01</a:t>
            </a:r>
            <a:endParaRPr lang="ko-KR" altLang="en-US" sz="3200" b="1">
              <a:solidFill>
                <a:schemeClr val="bg1"/>
              </a:solidFill>
              <a:latin typeface="한컴 윤고딕 760"/>
              <a:ea typeface="한컴 윤고딕 76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709" y="3034877"/>
            <a:ext cx="801731" cy="4684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500">
                <a:solidFill>
                  <a:schemeClr val="bg1"/>
                </a:solidFill>
                <a:latin typeface="한컴 윤고딕 760"/>
                <a:ea typeface="한컴 윤고딕 760"/>
              </a:rPr>
              <a:t>목표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837215" y="1814375"/>
            <a:ext cx="749753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5000" b="1" dirty="0">
                <a:solidFill>
                  <a:schemeClr val="lt1"/>
                </a:solidFill>
                <a:latin typeface="한컴 윤고딕 760"/>
                <a:ea typeface="한컴 윤고딕 760"/>
              </a:rPr>
              <a:t>박스오피스 </a:t>
            </a:r>
            <a:r>
              <a:rPr lang="en-US" altLang="ko-KR" sz="5000" b="1" dirty="0">
                <a:solidFill>
                  <a:schemeClr val="lt1"/>
                </a:solidFill>
                <a:latin typeface="한컴 윤고딕 760"/>
                <a:ea typeface="한컴 윤고딕 760"/>
              </a:rPr>
              <a:t>TOP100 </a:t>
            </a:r>
            <a:r>
              <a:rPr lang="ko-KR" altLang="en-US" sz="5000" b="1" dirty="0">
                <a:solidFill>
                  <a:schemeClr val="lt1"/>
                </a:solidFill>
                <a:latin typeface="한컴 윤고딕 760"/>
                <a:ea typeface="한컴 윤고딕 760"/>
              </a:rPr>
              <a:t>영화 리뷰 평점 예측하기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>
            <a:biLevel thresh="50000"/>
            <a:lum contrast="50000"/>
            <a:extLst>
              <a:ext uri="783A4284-B454-46f5-B8C8-42B5039CE256">
                <hp:hncPhoto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imgLayer xmlns:hd="http://schemas.haansoft.com/office/drawingml/8.0" r:embed="rId3">
                    <hd:imgEffect xmlns:hd="http://schemas.haansoft.com/office/drawingml/8.0">
                      <hd:artEffectSketch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1029004" y="1143303"/>
            <a:ext cx="1161441" cy="1161441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TextBox 17"/>
          <p:cNvSpPr txBox="1"/>
          <p:nvPr/>
        </p:nvSpPr>
        <p:spPr>
          <a:xfrm>
            <a:off x="193464" y="347347"/>
            <a:ext cx="986244" cy="422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1" i="0" u="none" strike="noStrike" kern="1200" cap="none" spc="0" normalizeH="0" baseline="0">
                <a:solidFill>
                  <a:srgbClr val="000000"/>
                </a:solidFill>
                <a:latin typeface="Arial"/>
                <a:ea typeface="나눔바른고딕 UltraLight"/>
                <a:cs typeface="Arial"/>
              </a:rPr>
              <a:t>04</a:t>
            </a:r>
          </a:p>
        </p:txBody>
      </p:sp>
      <p:sp>
        <p:nvSpPr>
          <p:cNvPr id="34" name="TextBox 18"/>
          <p:cNvSpPr txBox="1"/>
          <p:nvPr/>
        </p:nvSpPr>
        <p:spPr>
          <a:xfrm>
            <a:off x="193463" y="675148"/>
            <a:ext cx="1221952" cy="5421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000" b="0" i="0" u="none" strike="noStrike" kern="1200" cap="none" spc="-150" normalizeH="0" baseline="0">
                <a:solidFill>
                  <a:srgbClr val="000000"/>
                </a:solidFill>
                <a:latin typeface="한컴 윤고딕 760"/>
                <a:ea typeface="한컴 윤고딕 760"/>
              </a:rPr>
              <a:t>느낀점</a:t>
            </a:r>
          </a:p>
        </p:txBody>
      </p:sp>
      <p:grpSp>
        <p:nvGrpSpPr>
          <p:cNvPr id="36" name="그룹 31"/>
          <p:cNvGrpSpPr/>
          <p:nvPr/>
        </p:nvGrpSpPr>
        <p:grpSpPr>
          <a:xfrm rot="21600000" flipH="1">
            <a:off x="11374567" y="0"/>
            <a:ext cx="579033" cy="1227831"/>
            <a:chOff x="662180" y="-1"/>
            <a:chExt cx="1884872" cy="4242180"/>
          </a:xfrm>
          <a:solidFill>
            <a:srgbClr val="F8B03A">
              <a:alpha val="100000"/>
            </a:srgbClr>
          </a:solidFill>
        </p:grpSpPr>
        <p:sp>
          <p:nvSpPr>
            <p:cNvPr id="37" name="오각형 35"/>
            <p:cNvSpPr/>
            <p:nvPr/>
          </p:nvSpPr>
          <p:spPr>
            <a:xfrm rot="5400000">
              <a:off x="-516474" y="1178653"/>
              <a:ext cx="4242180" cy="1884872"/>
            </a:xfrm>
            <a:prstGeom prst="homePlate">
              <a:avLst>
                <a:gd name="adj" fmla="val 50000"/>
              </a:avLst>
            </a:prstGeom>
            <a:solidFill>
              <a:srgbClr val="F8B03A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Arial"/>
                <a:ea typeface="나눔바른고딕 UltraLight"/>
                <a:cs typeface="Arial"/>
              </a:endParaRPr>
            </a:p>
          </p:txBody>
        </p:sp>
        <p:cxnSp>
          <p:nvCxnSpPr>
            <p:cNvPr id="38" name="직선 연결선 36"/>
            <p:cNvCxnSpPr/>
            <p:nvPr/>
          </p:nvCxnSpPr>
          <p:spPr>
            <a:xfrm>
              <a:off x="793708" y="3111827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  <p:cxnSp>
          <p:nvCxnSpPr>
            <p:cNvPr id="39" name="직선 연결선 37"/>
            <p:cNvCxnSpPr/>
            <p:nvPr/>
          </p:nvCxnSpPr>
          <p:spPr>
            <a:xfrm>
              <a:off x="793708" y="710870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</p:grp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2">
            <a:extLst>
              <a:ext uri="783A4284-B454-46f5-B8C8-42B5039CE256">
                <hp:hncPhoto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imgLayer xmlns:hd="http://schemas.haansoft.com/office/drawingml/8.0" r:embed="rId3">
                    <hd:imgEffect xmlns:hd="http://schemas.haansoft.com/office/drawingml/8.0">
                      <hd:artEffectSketch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11456500" y="362255"/>
            <a:ext cx="423252" cy="423252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731043" y="3061811"/>
            <a:ext cx="976312" cy="367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dk1"/>
                </a:solidFill>
                <a:latin typeface="한컴 윤고딕 740"/>
                <a:ea typeface="한컴 윤고딕 740"/>
              </a:rPr>
              <a:t>유민석</a:t>
            </a:r>
          </a:p>
        </p:txBody>
      </p:sp>
      <p:sp>
        <p:nvSpPr>
          <p:cNvPr id="55" name="타원 54"/>
          <p:cNvSpPr/>
          <p:nvPr/>
        </p:nvSpPr>
        <p:spPr>
          <a:xfrm>
            <a:off x="635793" y="1724025"/>
            <a:ext cx="1035844" cy="1095375"/>
          </a:xfrm>
          <a:prstGeom prst="ellipse">
            <a:avLst/>
          </a:prstGeom>
          <a:noFill/>
          <a:ln w="63500" cap="flat" cmpd="sng" algn="ctr">
            <a:solidFill>
              <a:schemeClr val="dk1"/>
            </a:solidFill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7106" y="1604211"/>
            <a:ext cx="1232878" cy="1232878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898196" y="1454262"/>
            <a:ext cx="245268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 sz="1400" dirty="0">
                <a:latin typeface="한컴 윤고딕 720"/>
                <a:ea typeface="한컴 윤고딕 720"/>
              </a:rPr>
              <a:t>프로젝트의 주제를 명확히 선정해야 방향성을 잃지 않는다는 것을 깨달음</a:t>
            </a:r>
            <a:endParaRPr lang="en-US" altLang="ko-KR" sz="1400" dirty="0">
              <a:latin typeface="한컴 윤고딕 720"/>
              <a:ea typeface="한컴 윤고딕 720"/>
            </a:endParaRPr>
          </a:p>
          <a:p>
            <a:pPr marL="0" indent="0">
              <a:buClr>
                <a:schemeClr val="tx1"/>
              </a:buClr>
              <a:buFont typeface="Arial"/>
              <a:buNone/>
              <a:defRPr/>
            </a:pPr>
            <a:endParaRPr lang="en-US" altLang="ko-KR" sz="700" dirty="0">
              <a:latin typeface="한컴 윤고딕 720"/>
              <a:ea typeface="한컴 윤고딕 720"/>
            </a:endParaRPr>
          </a:p>
          <a:p>
            <a:pPr marL="257040" indent="-257040"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 sz="1400" dirty="0">
                <a:latin typeface="한컴 윤고딕 720"/>
                <a:ea typeface="한컴 윤고딕 720"/>
              </a:rPr>
              <a:t>편향된 데이터로는 여러 방면으로 전처리를 해도 모델 성능 개선에 한계가 있음을 느낌</a:t>
            </a:r>
            <a:endParaRPr lang="en-US" altLang="ko-KR" sz="1400" dirty="0">
              <a:latin typeface="한컴 윤고딕 720"/>
              <a:ea typeface="한컴 윤고딕 720"/>
            </a:endParaRPr>
          </a:p>
          <a:p>
            <a:pPr marL="0" indent="0">
              <a:buClr>
                <a:schemeClr val="tx1"/>
              </a:buClr>
              <a:buFont typeface="Arial"/>
              <a:buNone/>
              <a:defRPr/>
            </a:pPr>
            <a:endParaRPr lang="en-US" altLang="ko-KR" sz="700" dirty="0">
              <a:latin typeface="한컴 윤고딕 720"/>
              <a:ea typeface="한컴 윤고딕 720"/>
            </a:endParaRPr>
          </a:p>
          <a:p>
            <a:pPr marL="257040" indent="-257040"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 sz="1400" dirty="0">
                <a:latin typeface="한컴 윤고딕 720"/>
                <a:ea typeface="한컴 윤고딕 720"/>
              </a:rPr>
              <a:t>차후에는 이러한 점들을 토대로 보완할 것임</a:t>
            </a:r>
            <a:endParaRPr lang="en-US" altLang="ko-KR" sz="1400" dirty="0">
              <a:latin typeface="한컴 윤고딕 720"/>
              <a:ea typeface="한컴 윤고딕 72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731043" y="5538311"/>
            <a:ext cx="976312" cy="367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dk1"/>
                </a:solidFill>
                <a:latin typeface="한컴 윤고딕 740"/>
                <a:ea typeface="한컴 윤고딕 740"/>
              </a:rPr>
              <a:t>엄예찬</a:t>
            </a: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7106" y="4080711"/>
            <a:ext cx="1232878" cy="1232878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1898196" y="4168886"/>
            <a:ext cx="241697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 sz="1400" dirty="0">
                <a:latin typeface="한컴 윤고딕 720"/>
                <a:ea typeface="한컴 윤고딕 720"/>
              </a:rPr>
              <a:t>인간의 표현이 얼마나 간단하면서도 복잡한지 생각해볼 수 있었음</a:t>
            </a:r>
          </a:p>
          <a:p>
            <a:pPr marL="0" indent="0">
              <a:buClr>
                <a:schemeClr val="tx1"/>
              </a:buClr>
              <a:buFont typeface="Arial"/>
              <a:buNone/>
              <a:defRPr/>
            </a:pPr>
            <a:endParaRPr lang="ko-KR" altLang="en-US" sz="1400" dirty="0">
              <a:latin typeface="한컴 윤고딕 720"/>
              <a:ea typeface="한컴 윤고딕 720"/>
            </a:endParaRPr>
          </a:p>
          <a:p>
            <a:pPr marL="257040" indent="-257040"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 sz="1400" dirty="0">
                <a:latin typeface="한컴 윤고딕 720"/>
                <a:ea typeface="한컴 윤고딕 720"/>
              </a:rPr>
              <a:t>구글 </a:t>
            </a:r>
            <a:r>
              <a:rPr lang="ko-KR" altLang="en-US" sz="1400" dirty="0" err="1">
                <a:latin typeface="한컴 윤고딕 720"/>
                <a:ea typeface="한컴 윤고딕 720"/>
              </a:rPr>
              <a:t>어시스턴트는</a:t>
            </a:r>
            <a:r>
              <a:rPr lang="ko-KR" altLang="en-US" sz="1400" dirty="0">
                <a:latin typeface="한컴 윤고딕 720"/>
                <a:ea typeface="한컴 윤고딕 720"/>
              </a:rPr>
              <a:t> </a:t>
            </a:r>
            <a:endParaRPr lang="en-US" altLang="ko-KR" sz="1400" dirty="0">
              <a:latin typeface="한컴 윤고딕 720"/>
              <a:ea typeface="한컴 윤고딕 720"/>
            </a:endParaRPr>
          </a:p>
          <a:p>
            <a:pPr>
              <a:buClr>
                <a:schemeClr val="tx1"/>
              </a:buClr>
              <a:defRPr/>
            </a:pPr>
            <a:r>
              <a:rPr lang="en-US" altLang="ko-KR" sz="1400" dirty="0">
                <a:latin typeface="한컴 윤고딕 720"/>
                <a:ea typeface="한컴 윤고딕 720"/>
              </a:rPr>
              <a:t>       </a:t>
            </a:r>
            <a:r>
              <a:rPr lang="ko-KR" altLang="en-US" sz="1400" dirty="0">
                <a:latin typeface="한컴 윤고딕 720"/>
                <a:ea typeface="한컴 윤고딕 720"/>
              </a:rPr>
              <a:t>자연어처리의 신이다</a:t>
            </a:r>
            <a:endParaRPr lang="en-US" altLang="ko-KR" sz="1400" dirty="0">
              <a:latin typeface="한컴 윤고딕 720"/>
              <a:ea typeface="한컴 윤고딕 72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4554650" y="3061811"/>
            <a:ext cx="976312" cy="367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dk1"/>
                </a:solidFill>
                <a:latin typeface="한컴 윤고딕 740"/>
                <a:ea typeface="한컴 윤고딕 740"/>
              </a:rPr>
              <a:t>구은혜</a:t>
            </a:r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60713" y="1604211"/>
            <a:ext cx="1232878" cy="1232878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5721803" y="1692387"/>
            <a:ext cx="2381250" cy="1582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 sz="1400">
                <a:latin typeface="한컴 윤고딕 720"/>
                <a:ea typeface="한컴 윤고딕 720"/>
              </a:rPr>
              <a:t>자연어 전처리를 해보며    그간 학습한 내용을 활용해볼 수 있었음</a:t>
            </a:r>
            <a:endParaRPr lang="en-US" altLang="ko-KR" sz="1400">
              <a:latin typeface="한컴 윤고딕 720"/>
              <a:ea typeface="한컴 윤고딕 720"/>
            </a:endParaRPr>
          </a:p>
          <a:p>
            <a:pPr marL="257040" indent="-257040">
              <a:buClr>
                <a:schemeClr val="tx1"/>
              </a:buClr>
              <a:buFont typeface="Arial"/>
              <a:buChar char="•"/>
              <a:defRPr/>
            </a:pPr>
            <a:endParaRPr lang="en-US" altLang="ko-KR" sz="1400">
              <a:latin typeface="한컴 윤고딕 720"/>
              <a:ea typeface="한컴 윤고딕 720"/>
            </a:endParaRPr>
          </a:p>
          <a:p>
            <a:pPr marL="257040" indent="-257040"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 sz="1400">
                <a:latin typeface="한컴 윤고딕 720"/>
                <a:ea typeface="한컴 윤고딕 720"/>
              </a:rPr>
              <a:t>모델 성능 개선에 아쉬움이 있지만</a:t>
            </a:r>
            <a:r>
              <a:rPr lang="en-US" altLang="ko-KR" sz="1400">
                <a:latin typeface="한컴 윤고딕 720"/>
                <a:ea typeface="한컴 윤고딕 720"/>
              </a:rPr>
              <a:t>,</a:t>
            </a:r>
            <a:r>
              <a:rPr lang="ko-KR" altLang="en-US" sz="1400">
                <a:latin typeface="한컴 윤고딕 720"/>
                <a:ea typeface="한컴 윤고딕 720"/>
              </a:rPr>
              <a:t> 팀원들과의 지식  공유가 많은 도움이 됨</a:t>
            </a:r>
            <a:endParaRPr lang="en-US" altLang="ko-KR" sz="1400">
              <a:latin typeface="한컴 윤고딕 720"/>
              <a:ea typeface="한컴 윤고딕 72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4554650" y="5538311"/>
            <a:ext cx="976312" cy="367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dk1"/>
                </a:solidFill>
                <a:latin typeface="한컴 윤고딕 740"/>
                <a:ea typeface="한컴 윤고딕 740"/>
              </a:rPr>
              <a:t>임예지</a:t>
            </a:r>
          </a:p>
        </p:txBody>
      </p:sp>
      <p:pic>
        <p:nvPicPr>
          <p:cNvPr id="115" name="그림 1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60713" y="4080711"/>
            <a:ext cx="1232878" cy="1232878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5721803" y="4168886"/>
            <a:ext cx="2500312" cy="1582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 sz="1400">
                <a:latin typeface="한컴 윤고딕 720"/>
                <a:ea typeface="한컴 윤고딕 720"/>
              </a:rPr>
              <a:t>전처리 과정에 어려움이 있어 생각보다 시간 투자를 많이 하며 그 중요성을 느낌</a:t>
            </a:r>
          </a:p>
          <a:p>
            <a:pPr marL="257040" indent="-257040">
              <a:buClr>
                <a:schemeClr val="tx1"/>
              </a:buClr>
              <a:buFont typeface="Arial"/>
              <a:buChar char="•"/>
              <a:defRPr/>
            </a:pPr>
            <a:endParaRPr lang="ko-KR" altLang="en-US" sz="1400">
              <a:latin typeface="한컴 윤고딕 720"/>
              <a:ea typeface="한컴 윤고딕 720"/>
            </a:endParaRPr>
          </a:p>
          <a:p>
            <a:pPr marL="257040" indent="-257040"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 sz="1400">
                <a:latin typeface="한컴 윤고딕 720"/>
                <a:ea typeface="한컴 윤고딕 720"/>
              </a:rPr>
              <a:t>팀원들과 함께 연구하고      시도하는 과정에서 얻는 것이 많았음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8419078" y="3061811"/>
            <a:ext cx="976312" cy="367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dk1"/>
                </a:solidFill>
                <a:latin typeface="한컴 윤고딕 740"/>
                <a:ea typeface="한컴 윤고딕 740"/>
              </a:rPr>
              <a:t>박지홍</a:t>
            </a:r>
          </a:p>
        </p:txBody>
      </p:sp>
      <p:pic>
        <p:nvPicPr>
          <p:cNvPr id="118" name="그림 1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25141" y="1604211"/>
            <a:ext cx="1232878" cy="1232878"/>
          </a:xfrm>
          <a:prstGeom prst="rect">
            <a:avLst/>
          </a:prstGeom>
        </p:spPr>
      </p:pic>
      <p:sp>
        <p:nvSpPr>
          <p:cNvPr id="119" name="TextBox 118"/>
          <p:cNvSpPr txBox="1"/>
          <p:nvPr/>
        </p:nvSpPr>
        <p:spPr>
          <a:xfrm>
            <a:off x="9586232" y="1692387"/>
            <a:ext cx="2345535" cy="1791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 sz="1400">
                <a:latin typeface="한컴 윤고딕 720"/>
                <a:ea typeface="한컴 윤고딕 720"/>
              </a:rPr>
              <a:t>직접 데이터를 수집하고 전처리하는 과정을 통해 좋은 데이터란 무엇인지 생각해볼 수 있었음</a:t>
            </a:r>
          </a:p>
          <a:p>
            <a:pPr marL="257040" indent="-257040">
              <a:buClr>
                <a:schemeClr val="tx1"/>
              </a:buClr>
              <a:buFont typeface="Arial"/>
              <a:buChar char="•"/>
              <a:defRPr/>
            </a:pPr>
            <a:endParaRPr lang="ko-KR" altLang="en-US" sz="1400">
              <a:latin typeface="한컴 윤고딕 720"/>
              <a:ea typeface="한컴 윤고딕 720"/>
            </a:endParaRPr>
          </a:p>
          <a:p>
            <a:pPr marL="257040" indent="-257040"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 sz="1400">
                <a:latin typeface="한컴 윤고딕 720"/>
                <a:ea typeface="한컴 윤고딕 720"/>
              </a:rPr>
              <a:t>팀원들과의 교류로 부족한 점을 인지하고 복습 방향을 잡는 계기가 됨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8419078" y="5538311"/>
            <a:ext cx="976312" cy="367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dk1"/>
                </a:solidFill>
                <a:latin typeface="한컴 윤고딕 740"/>
                <a:ea typeface="한컴 윤고딕 740"/>
              </a:rPr>
              <a:t>최서연</a:t>
            </a:r>
          </a:p>
        </p:txBody>
      </p:sp>
      <p:pic>
        <p:nvPicPr>
          <p:cNvPr id="121" name="그림 12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25141" y="4080711"/>
            <a:ext cx="1232878" cy="1232878"/>
          </a:xfrm>
          <a:prstGeom prst="rect">
            <a:avLst/>
          </a:prstGeom>
        </p:spPr>
      </p:pic>
      <p:sp>
        <p:nvSpPr>
          <p:cNvPr id="122" name="TextBox 121"/>
          <p:cNvSpPr txBox="1"/>
          <p:nvPr/>
        </p:nvSpPr>
        <p:spPr>
          <a:xfrm>
            <a:off x="9586232" y="4168886"/>
            <a:ext cx="2462893" cy="1791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 sz="1400">
                <a:latin typeface="한컴 윤고딕 720"/>
                <a:ea typeface="한컴 윤고딕 720"/>
              </a:rPr>
              <a:t>유효한 데이터가 아니더라도 학습이 가능하다는 사실을 배움</a:t>
            </a:r>
          </a:p>
          <a:p>
            <a:pPr marL="257040" indent="-257040">
              <a:buClr>
                <a:schemeClr val="tx1"/>
              </a:buClr>
              <a:buFont typeface="Arial"/>
              <a:buChar char="•"/>
              <a:defRPr/>
            </a:pPr>
            <a:endParaRPr lang="ko-KR" altLang="en-US" sz="1400">
              <a:latin typeface="한컴 윤고딕 720"/>
              <a:ea typeface="한컴 윤고딕 720"/>
            </a:endParaRPr>
          </a:p>
          <a:p>
            <a:pPr marL="257040" indent="-257040"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 sz="1400">
                <a:latin typeface="한컴 윤고딕 720"/>
                <a:ea typeface="한컴 윤고딕 720"/>
              </a:rPr>
              <a:t>좋은 성능으로 구현하기엔 어려움이 있어 학습 데이터 제작 사업 성장의 이유를 알 수 있었음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65905" y="1498904"/>
            <a:ext cx="3860190" cy="3860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828222" y="3080348"/>
            <a:ext cx="2535555" cy="6991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000" b="1" spc="-150">
                <a:solidFill>
                  <a:schemeClr val="accent4">
                    <a:lumMod val="25000"/>
                  </a:schemeClr>
                </a:solidFill>
                <a:latin typeface="한컴 윤고딕 760"/>
                <a:ea typeface="한컴 윤고딕 760"/>
              </a:rPr>
              <a:t>감사합니다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86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F8B03A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Arial"/>
              <a:ea typeface="나눔바른고딕 UltraLight"/>
              <a:cs typeface="Arial"/>
            </a:endParaRPr>
          </a:p>
        </p:txBody>
      </p:sp>
      <p:grpSp>
        <p:nvGrpSpPr>
          <p:cNvPr id="43" name="그룹 31"/>
          <p:cNvGrpSpPr/>
          <p:nvPr/>
        </p:nvGrpSpPr>
        <p:grpSpPr>
          <a:xfrm rot="21600000" flipH="1">
            <a:off x="11374567" y="0"/>
            <a:ext cx="579033" cy="1227831"/>
            <a:chOff x="662180" y="-1"/>
            <a:chExt cx="1884872" cy="4242180"/>
          </a:xfrm>
          <a:solidFill>
            <a:srgbClr val="F8B03A">
              <a:alpha val="100000"/>
            </a:srgbClr>
          </a:solidFill>
        </p:grpSpPr>
        <p:sp>
          <p:nvSpPr>
            <p:cNvPr id="44" name="오각형 35"/>
            <p:cNvSpPr/>
            <p:nvPr/>
          </p:nvSpPr>
          <p:spPr>
            <a:xfrm rot="5400000">
              <a:off x="-516474" y="1178653"/>
              <a:ext cx="4242180" cy="1884872"/>
            </a:xfrm>
            <a:prstGeom prst="homePlate">
              <a:avLst>
                <a:gd name="adj" fmla="val 50000"/>
              </a:avLst>
            </a:prstGeom>
            <a:solidFill>
              <a:srgbClr val="F8B03A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Arial"/>
                <a:ea typeface="나눔바른고딕 UltraLight"/>
                <a:cs typeface="Arial"/>
              </a:endParaRPr>
            </a:p>
          </p:txBody>
        </p:sp>
        <p:cxnSp>
          <p:nvCxnSpPr>
            <p:cNvPr id="45" name="직선 연결선 36"/>
            <p:cNvCxnSpPr/>
            <p:nvPr/>
          </p:nvCxnSpPr>
          <p:spPr>
            <a:xfrm>
              <a:off x="793708" y="3111827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  <p:cxnSp>
          <p:nvCxnSpPr>
            <p:cNvPr id="46" name="직선 연결선 37"/>
            <p:cNvCxnSpPr/>
            <p:nvPr/>
          </p:nvCxnSpPr>
          <p:spPr>
            <a:xfrm>
              <a:off x="793708" y="710870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>
            <a:extLst>
              <a:ext uri="783A4284-B454-46f5-B8C8-42B5039CE256">
                <hp:hncPhoto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imgLayer xmlns:hd="http://schemas.haansoft.com/office/drawingml/8.0" r:embed="rId3">
                    <hd:imgEffect xmlns:hd="http://schemas.haansoft.com/office/drawingml/8.0">
                      <hd:artEffectSketch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11432684" y="321773"/>
            <a:ext cx="461353" cy="461353"/>
          </a:xfrm>
          <a:prstGeom prst="rect">
            <a:avLst/>
          </a:prstGeom>
        </p:spPr>
      </p:pic>
      <p:sp>
        <p:nvSpPr>
          <p:cNvPr id="59" name="TextBox 17"/>
          <p:cNvSpPr txBox="1"/>
          <p:nvPr/>
        </p:nvSpPr>
        <p:spPr>
          <a:xfrm>
            <a:off x="193464" y="347347"/>
            <a:ext cx="498051" cy="4222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1" i="0" u="none" strike="noStrike" kern="1200" cap="none" spc="0" normalizeH="0" baseline="0">
                <a:solidFill>
                  <a:srgbClr val="FFFFFF"/>
                </a:solidFill>
                <a:latin typeface="Arial"/>
                <a:ea typeface="나눔바른고딕 UltraLight"/>
                <a:cs typeface="Arial"/>
              </a:rPr>
              <a:t>02</a:t>
            </a:r>
          </a:p>
        </p:txBody>
      </p:sp>
      <p:sp>
        <p:nvSpPr>
          <p:cNvPr id="60" name="TextBox 18"/>
          <p:cNvSpPr txBox="1"/>
          <p:nvPr/>
        </p:nvSpPr>
        <p:spPr>
          <a:xfrm>
            <a:off x="193463" y="675148"/>
            <a:ext cx="2355427" cy="5421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000" b="0" i="0" u="none" strike="noStrike" kern="1200" cap="none" spc="-150" normalizeH="0" baseline="0">
                <a:solidFill>
                  <a:schemeClr val="lt1"/>
                </a:solidFill>
                <a:latin typeface="한컴 윤고딕 760"/>
                <a:ea typeface="한컴 윤고딕 760"/>
              </a:rPr>
              <a:t>프로젝트 일정</a:t>
            </a:r>
          </a:p>
        </p:txBody>
      </p:sp>
      <p:sp>
        <p:nvSpPr>
          <p:cNvPr id="61" name="화살표: 오른쪽 60"/>
          <p:cNvSpPr/>
          <p:nvPr/>
        </p:nvSpPr>
        <p:spPr>
          <a:xfrm>
            <a:off x="2662237" y="2337197"/>
            <a:ext cx="1702593" cy="46434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7F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63" name="화살표: 오른쪽 62"/>
          <p:cNvSpPr/>
          <p:nvPr/>
        </p:nvSpPr>
        <p:spPr>
          <a:xfrm>
            <a:off x="2680681" y="3196828"/>
            <a:ext cx="3358168" cy="46434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65" name="화살표: 오른쪽 64"/>
          <p:cNvSpPr/>
          <p:nvPr/>
        </p:nvSpPr>
        <p:spPr>
          <a:xfrm>
            <a:off x="6067424" y="4089797"/>
            <a:ext cx="4980403" cy="46434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B3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D0B7C2-0FB2-49A5-ADFA-E7482E99BB6A}"/>
              </a:ext>
            </a:extLst>
          </p:cNvPr>
          <p:cNvGrpSpPr/>
          <p:nvPr/>
        </p:nvGrpSpPr>
        <p:grpSpPr>
          <a:xfrm>
            <a:off x="987417" y="1663630"/>
            <a:ext cx="10083353" cy="4478474"/>
            <a:chOff x="987417" y="1663630"/>
            <a:chExt cx="10083353" cy="4478474"/>
          </a:xfrm>
        </p:grpSpPr>
        <p:graphicFrame>
          <p:nvGraphicFramePr>
            <p:cNvPr id="40" name="Google Shape;405;p26"/>
            <p:cNvGraphicFramePr/>
            <p:nvPr>
              <p:extLst>
                <p:ext uri="{D42A27DB-BD31-4B8C-83A1-F6EECF244321}">
                  <p14:modId xmlns:p14="http://schemas.microsoft.com/office/powerpoint/2010/main" val="1114497"/>
                </p:ext>
              </p:extLst>
            </p:nvPr>
          </p:nvGraphicFramePr>
          <p:xfrm>
            <a:off x="987417" y="1663630"/>
            <a:ext cx="10080700" cy="4478474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167827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6804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680485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1680485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1680485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1680485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</a:tblGrid>
                <a:tr h="535275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endParaRPr dirty="0">
                          <a:latin typeface="한컴 윤고딕 720"/>
                          <a:ea typeface="한컴 윤고딕 720"/>
                          <a:cs typeface="Do Hyeon"/>
                          <a:sym typeface="Do Hyeon"/>
                        </a:endParaRPr>
                      </a:p>
                    </a:txBody>
                    <a:tcPr marL="91425" marR="91425" marT="91425" marB="91425">
                      <a:lnR w="9525" cap="flat" cmpd="sng">
                        <a:solidFill>
                          <a:srgbClr val="D7AA95"/>
                        </a:solidFill>
                        <a:prstDash val="solid"/>
                        <a:round/>
                        <a:headEnd w="sm" len="sm"/>
                        <a:tailEnd w="sm" len="sm"/>
                      </a:lnR>
                      <a:solidFill>
                        <a:srgbClr val="FFB31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r>
                          <a:rPr lang="en-US" sz="2300" dirty="0">
                            <a:latin typeface="한컴 윤고딕 720"/>
                            <a:ea typeface="한컴 윤고딕 720"/>
                            <a:cs typeface="Do Hyeon"/>
                            <a:sym typeface="Do Hyeon"/>
                          </a:rPr>
                          <a:t>1일차</a:t>
                        </a:r>
                        <a:endParaRPr sz="2300" dirty="0">
                          <a:latin typeface="한컴 윤고딕 720"/>
                          <a:ea typeface="한컴 윤고딕 720"/>
                          <a:cs typeface="Do Hyeon"/>
                          <a:sym typeface="Do Hyeon"/>
                        </a:endParaRPr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D7AA95"/>
                        </a:solidFill>
                        <a:prstDash val="solid"/>
                        <a:round/>
                        <a:headEnd w="sm" len="sm"/>
                        <a:tailEnd w="sm" len="sm"/>
                      </a:lnL>
                      <a:lnR w="9525" cap="flat" cmpd="sng">
                        <a:solidFill>
                          <a:srgbClr val="D7AA95"/>
                        </a:solidFill>
                        <a:prstDash val="solid"/>
                        <a:round/>
                        <a:headEnd w="sm" len="sm"/>
                        <a:tailEnd w="sm" len="sm"/>
                      </a:lnR>
                      <a:lnT w="9525" cap="flat" cmpd="sng">
                        <a:solidFill>
                          <a:srgbClr val="D7AA95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  <a:lnB w="9525" cap="flat" cmpd="sng">
                        <a:solidFill>
                          <a:srgbClr val="D7AA95"/>
                        </a:solidFill>
                        <a:prstDash val="solid"/>
                        <a:round/>
                        <a:headEnd w="sm" len="sm"/>
                        <a:tailEnd w="sm" len="sm"/>
                      </a:lnB>
                      <a:solidFill>
                        <a:srgbClr val="FFB31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r>
                          <a:rPr lang="en-US" sz="2300" dirty="0">
                            <a:latin typeface="한컴 윤고딕 720"/>
                            <a:ea typeface="한컴 윤고딕 720"/>
                            <a:cs typeface="Do Hyeon"/>
                            <a:sym typeface="Do Hyeon"/>
                          </a:rPr>
                          <a:t>2일차</a:t>
                        </a:r>
                        <a:endParaRPr sz="2300" dirty="0">
                          <a:latin typeface="한컴 윤고딕 720"/>
                          <a:ea typeface="한컴 윤고딕 720"/>
                          <a:cs typeface="Do Hyeon"/>
                          <a:sym typeface="Do Hyeon"/>
                        </a:endParaRPr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D7AA95"/>
                        </a:solidFill>
                        <a:prstDash val="solid"/>
                        <a:round/>
                        <a:headEnd w="sm" len="sm"/>
                        <a:tailEnd w="sm" len="sm"/>
                      </a:lnL>
                      <a:lnR w="9525" cap="flat" cmpd="sng">
                        <a:solidFill>
                          <a:srgbClr val="D7AA95"/>
                        </a:solidFill>
                        <a:prstDash val="solid"/>
                        <a:round/>
                        <a:headEnd w="sm" len="sm"/>
                        <a:tailEnd w="sm" len="sm"/>
                      </a:lnR>
                      <a:lnT w="9525" cap="flat" cmpd="sng">
                        <a:solidFill>
                          <a:srgbClr val="D7AA95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  <a:lnB w="9525" cap="flat" cmpd="sng">
                        <a:solidFill>
                          <a:srgbClr val="D7AA95"/>
                        </a:solidFill>
                        <a:prstDash val="solid"/>
                        <a:round/>
                        <a:headEnd w="sm" len="sm"/>
                        <a:tailEnd w="sm" len="sm"/>
                      </a:lnB>
                      <a:solidFill>
                        <a:srgbClr val="FFB31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r>
                          <a:rPr lang="en-US" sz="2300" dirty="0">
                            <a:latin typeface="한컴 윤고딕 720"/>
                            <a:ea typeface="한컴 윤고딕 720"/>
                            <a:cs typeface="Do Hyeon"/>
                            <a:sym typeface="Do Hyeon"/>
                          </a:rPr>
                          <a:t>3일차</a:t>
                        </a:r>
                        <a:endParaRPr sz="2300" dirty="0">
                          <a:latin typeface="한컴 윤고딕 720"/>
                          <a:ea typeface="한컴 윤고딕 720"/>
                          <a:cs typeface="Do Hyeon"/>
                          <a:sym typeface="Do Hyeon"/>
                        </a:endParaRPr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D7AA95"/>
                        </a:solidFill>
                        <a:prstDash val="solid"/>
                        <a:round/>
                        <a:headEnd w="sm" len="sm"/>
                        <a:tailEnd w="sm" len="sm"/>
                      </a:lnL>
                      <a:lnR w="9525" cap="flat" cmpd="sng">
                        <a:solidFill>
                          <a:srgbClr val="D7AA95"/>
                        </a:solidFill>
                        <a:prstDash val="solid"/>
                        <a:round/>
                        <a:headEnd w="sm" len="sm"/>
                        <a:tailEnd w="sm" len="sm"/>
                      </a:lnR>
                      <a:lnT w="9525" cap="flat" cmpd="sng">
                        <a:solidFill>
                          <a:srgbClr val="D7AA95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  <a:lnB w="9525" cap="flat" cmpd="sng">
                        <a:solidFill>
                          <a:srgbClr val="D7AA95"/>
                        </a:solidFill>
                        <a:prstDash val="solid"/>
                        <a:round/>
                        <a:headEnd w="sm" len="sm"/>
                        <a:tailEnd w="sm" len="sm"/>
                      </a:lnB>
                      <a:solidFill>
                        <a:srgbClr val="FFB31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r>
                          <a:rPr lang="en-US" sz="2300" dirty="0">
                            <a:latin typeface="한컴 윤고딕 720"/>
                            <a:ea typeface="한컴 윤고딕 720"/>
                            <a:cs typeface="Do Hyeon"/>
                            <a:sym typeface="Do Hyeon"/>
                          </a:rPr>
                          <a:t>4일차</a:t>
                        </a:r>
                        <a:endParaRPr sz="2300" dirty="0">
                          <a:latin typeface="한컴 윤고딕 720"/>
                          <a:ea typeface="한컴 윤고딕 720"/>
                          <a:cs typeface="Do Hyeon"/>
                          <a:sym typeface="Do Hyeon"/>
                        </a:endParaRPr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D7AA95"/>
                        </a:solidFill>
                        <a:prstDash val="solid"/>
                        <a:round/>
                        <a:headEnd w="sm" len="sm"/>
                        <a:tailEnd w="sm" len="sm"/>
                      </a:lnL>
                      <a:lnR w="9525" cap="flat" cmpd="sng">
                        <a:solidFill>
                          <a:srgbClr val="D7AA95"/>
                        </a:solidFill>
                        <a:prstDash val="solid"/>
                        <a:round/>
                        <a:headEnd w="sm" len="sm"/>
                        <a:tailEnd w="sm" len="sm"/>
                      </a:lnR>
                      <a:lnT w="9525" cap="flat" cmpd="sng">
                        <a:solidFill>
                          <a:srgbClr val="D7AA95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  <a:lnB w="9525" cap="flat" cmpd="sng">
                        <a:solidFill>
                          <a:srgbClr val="D7AA95"/>
                        </a:solidFill>
                        <a:prstDash val="solid"/>
                        <a:round/>
                        <a:headEnd w="sm" len="sm"/>
                        <a:tailEnd w="sm" len="sm"/>
                      </a:lnB>
                      <a:solidFill>
                        <a:srgbClr val="FFB31D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r>
                          <a:rPr lang="en-US" sz="2300" dirty="0">
                            <a:latin typeface="한컴 윤고딕 720"/>
                            <a:ea typeface="한컴 윤고딕 720"/>
                            <a:cs typeface="Do Hyeon"/>
                            <a:sym typeface="Do Hyeon"/>
                          </a:rPr>
                          <a:t>5일차</a:t>
                        </a:r>
                        <a:endParaRPr sz="2300" dirty="0">
                          <a:latin typeface="한컴 윤고딕 720"/>
                          <a:ea typeface="한컴 윤고딕 720"/>
                          <a:cs typeface="Do Hyeon"/>
                          <a:sym typeface="Do Hyeon"/>
                        </a:endParaRPr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D7AA95"/>
                        </a:solidFill>
                        <a:prstDash val="solid"/>
                        <a:round/>
                        <a:headEnd w="sm" len="sm"/>
                        <a:tailEnd w="sm" len="sm"/>
                      </a:lnL>
                      <a:lnR w="9525" cap="flat" cmpd="sng">
                        <a:solidFill>
                          <a:srgbClr val="D7AA95"/>
                        </a:solidFill>
                        <a:prstDash val="solid"/>
                        <a:round/>
                        <a:headEnd w="sm" len="sm"/>
                        <a:tailEnd w="sm" len="sm"/>
                      </a:lnR>
                      <a:lnT w="9525" cap="flat" cmpd="sng">
                        <a:solidFill>
                          <a:srgbClr val="D7AA95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  <a:lnB w="9525" cap="flat" cmpd="sng">
                        <a:solidFill>
                          <a:srgbClr val="D7AA95"/>
                        </a:solidFill>
                        <a:prstDash val="solid"/>
                        <a:round/>
                        <a:headEnd w="sm" len="sm"/>
                        <a:tailEnd w="sm" len="sm"/>
                      </a:lnB>
                      <a:solidFill>
                        <a:srgbClr val="FFB31D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73530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r>
                          <a:rPr lang="en-US" sz="1800">
                            <a:latin typeface="한컴 윤고딕 720"/>
                            <a:ea typeface="한컴 윤고딕 720"/>
                            <a:cs typeface="Do Hyeon"/>
                            <a:sym typeface="Do Hyeon"/>
                          </a:rPr>
                          <a:t>데이터수집</a:t>
                        </a:r>
                        <a:r>
                          <a:rPr lang="en-US" altLang="ko-KR" sz="1800">
                            <a:latin typeface="한컴 윤고딕 720"/>
                            <a:ea typeface="한컴 윤고딕 720"/>
                            <a:cs typeface="Do Hyeon"/>
                            <a:sym typeface="Do Hyeon"/>
                          </a:rPr>
                          <a:t>,</a:t>
                        </a:r>
                      </a:p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r>
                          <a:rPr lang="en-US" sz="1800">
                            <a:latin typeface="한컴 윤고딕 720"/>
                            <a:ea typeface="한컴 윤고딕 720"/>
                            <a:cs typeface="Do Hyeon"/>
                            <a:sym typeface="Do Hyeon"/>
                          </a:rPr>
                          <a:t>전처리</a:t>
                        </a:r>
                      </a:p>
                    </a:txBody>
                    <a:tcPr marL="91425" marR="91425" marT="91425" marB="91425" anchor="ctr"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endParaRPr dirty="0">
                          <a:latin typeface="한컴 윤고딕 720"/>
                          <a:ea typeface="한컴 윤고딕 720"/>
                          <a:cs typeface="Do Hyeon"/>
                          <a:sym typeface="Do Hyeon"/>
                        </a:endParaRPr>
                      </a:p>
                    </a:txBody>
                    <a:tcPr marL="91425" marR="91425" marT="91425" marB="91425">
                      <a:lnT w="9525" cap="flat" cmpd="sng">
                        <a:solidFill>
                          <a:srgbClr val="D7AA95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endParaRPr dirty="0">
                          <a:latin typeface="한컴 윤고딕 720"/>
                          <a:ea typeface="한컴 윤고딕 720"/>
                          <a:cs typeface="Do Hyeon"/>
                          <a:sym typeface="Do Hyeon"/>
                        </a:endParaRPr>
                      </a:p>
                    </a:txBody>
                    <a:tcPr marL="91425" marR="91425" marT="91425" marB="91425">
                      <a:lnT w="9525" cap="flat" cmpd="sng">
                        <a:solidFill>
                          <a:srgbClr val="D7AA95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endParaRPr>
                          <a:latin typeface="한컴 윤고딕 720"/>
                          <a:ea typeface="한컴 윤고딕 720"/>
                          <a:cs typeface="Do Hyeon"/>
                          <a:sym typeface="Do Hyeon"/>
                        </a:endParaRPr>
                      </a:p>
                    </a:txBody>
                    <a:tcPr marL="91425" marR="91425" marT="91425" marB="91425">
                      <a:lnT w="9525" cap="flat" cmpd="sng">
                        <a:solidFill>
                          <a:srgbClr val="D7AA95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endParaRPr>
                          <a:latin typeface="한컴 윤고딕 720"/>
                          <a:ea typeface="한컴 윤고딕 720"/>
                          <a:cs typeface="Do Hyeon"/>
                          <a:sym typeface="Do Hyeon"/>
                        </a:endParaRPr>
                      </a:p>
                    </a:txBody>
                    <a:tcPr marL="91425" marR="91425" marT="91425" marB="91425">
                      <a:lnT w="9525" cap="flat" cmpd="sng">
                        <a:solidFill>
                          <a:srgbClr val="D7AA95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endParaRPr dirty="0">
                          <a:latin typeface="한컴 윤고딕 720"/>
                          <a:ea typeface="한컴 윤고딕 720"/>
                          <a:cs typeface="Do Hyeon"/>
                          <a:sym typeface="Do Hyeon"/>
                        </a:endParaRPr>
                      </a:p>
                    </a:txBody>
                    <a:tcPr marL="91425" marR="91425" marT="91425" marB="91425">
                      <a:lnT w="9525" cap="flat" cmpd="sng">
                        <a:solidFill>
                          <a:srgbClr val="D7AA95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00200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r>
                          <a:rPr lang="en-US" sz="1800">
                            <a:latin typeface="한컴 윤고딕 720"/>
                            <a:ea typeface="한컴 윤고딕 720"/>
                            <a:cs typeface="Do Hyeon"/>
                            <a:sym typeface="Do Hyeon"/>
                          </a:rPr>
                          <a:t>모델 구현</a:t>
                        </a:r>
                        <a:r>
                          <a:rPr lang="en-US" altLang="ko-KR" sz="1800">
                            <a:latin typeface="한컴 윤고딕 720"/>
                            <a:ea typeface="한컴 윤고딕 720"/>
                            <a:cs typeface="Do Hyeon"/>
                            <a:sym typeface="Do Hyeon"/>
                          </a:rPr>
                          <a:t>,</a:t>
                        </a:r>
                        <a:r>
                          <a:rPr lang="en-US" sz="1800">
                            <a:latin typeface="한컴 윤고딕 720"/>
                            <a:ea typeface="한컴 윤고딕 720"/>
                            <a:cs typeface="Do Hyeon"/>
                            <a:sym typeface="Do Hyeon"/>
                          </a:rPr>
                          <a:t>학습</a:t>
                        </a:r>
                        <a:endParaRPr sz="1800">
                          <a:latin typeface="한컴 윤고딕 720"/>
                          <a:ea typeface="한컴 윤고딕 720"/>
                          <a:cs typeface="Do Hyeon"/>
                          <a:sym typeface="Do Hyeon"/>
                        </a:endParaRPr>
                      </a:p>
                    </a:txBody>
                    <a:tcPr marL="91425" marR="91425" marT="91425" marB="91425" anchor="ctr"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endParaRPr>
                          <a:latin typeface="한컴 윤고딕 720"/>
                          <a:ea typeface="한컴 윤고딕 720"/>
                          <a:cs typeface="Do Hyeon"/>
                          <a:sym typeface="Do Hyeon"/>
                        </a:endParaRPr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endParaRPr>
                          <a:latin typeface="한컴 윤고딕 720"/>
                          <a:ea typeface="한컴 윤고딕 720"/>
                          <a:cs typeface="Do Hyeon"/>
                          <a:sym typeface="Do Hyeon"/>
                        </a:endParaRPr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endParaRPr>
                          <a:latin typeface="한컴 윤고딕 720"/>
                          <a:ea typeface="한컴 윤고딕 720"/>
                          <a:cs typeface="Do Hyeon"/>
                          <a:sym typeface="Do Hyeon"/>
                        </a:endParaRPr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endParaRPr>
                          <a:latin typeface="한컴 윤고딕 720"/>
                          <a:ea typeface="한컴 윤고딕 720"/>
                          <a:cs typeface="Do Hyeon"/>
                          <a:sym typeface="Do Hyeon"/>
                        </a:endParaRPr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endParaRPr dirty="0">
                          <a:latin typeface="한컴 윤고딕 720"/>
                          <a:ea typeface="한컴 윤고딕 720"/>
                          <a:cs typeface="Do Hyeon"/>
                          <a:sym typeface="Do Hyeon"/>
                        </a:endParaRPr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73530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r>
                          <a:rPr lang="en-US" sz="1800">
                            <a:latin typeface="한컴 윤고딕 720"/>
                            <a:ea typeface="한컴 윤고딕 720"/>
                            <a:cs typeface="Do Hyeon"/>
                            <a:sym typeface="Do Hyeon"/>
                          </a:rPr>
                          <a:t>모델 평가</a:t>
                        </a:r>
                        <a:r>
                          <a:rPr lang="en-US" altLang="ko-KR" sz="1800">
                            <a:latin typeface="한컴 윤고딕 720"/>
                            <a:ea typeface="한컴 윤고딕 720"/>
                            <a:cs typeface="Do Hyeon"/>
                            <a:sym typeface="Do Hyeon"/>
                          </a:rPr>
                          <a:t>,</a:t>
                        </a:r>
                      </a:p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r>
                          <a:rPr lang="en-US" sz="1800">
                            <a:latin typeface="한컴 윤고딕 720"/>
                            <a:ea typeface="한컴 윤고딕 720"/>
                            <a:cs typeface="Do Hyeon"/>
                            <a:sym typeface="Do Hyeon"/>
                          </a:rPr>
                          <a:t>최적화</a:t>
                        </a:r>
                        <a:endParaRPr sz="1800">
                          <a:latin typeface="한컴 윤고딕 720"/>
                          <a:ea typeface="한컴 윤고딕 720"/>
                          <a:cs typeface="Do Hyeon"/>
                          <a:sym typeface="Do Hyeon"/>
                        </a:endParaRPr>
                      </a:p>
                    </a:txBody>
                    <a:tcPr marL="91425" marR="91425" marT="91425" marB="91425" anchor="ctr"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endParaRPr>
                          <a:latin typeface="한컴 윤고딕 720"/>
                          <a:ea typeface="한컴 윤고딕 720"/>
                          <a:cs typeface="Do Hyeon"/>
                          <a:sym typeface="Do Hyeon"/>
                        </a:endParaRPr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endParaRPr>
                          <a:latin typeface="한컴 윤고딕 720"/>
                          <a:ea typeface="한컴 윤고딕 720"/>
                          <a:cs typeface="Do Hyeon"/>
                          <a:sym typeface="Do Hyeon"/>
                        </a:endParaRPr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endParaRPr>
                          <a:latin typeface="한컴 윤고딕 720"/>
                          <a:ea typeface="한컴 윤고딕 720"/>
                          <a:cs typeface="Do Hyeon"/>
                          <a:sym typeface="Do Hyeon"/>
                        </a:endParaRPr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endParaRPr>
                          <a:latin typeface="한컴 윤고딕 720"/>
                          <a:ea typeface="한컴 윤고딕 720"/>
                          <a:cs typeface="Do Hyeon"/>
                          <a:sym typeface="Do Hyeon"/>
                        </a:endParaRPr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endParaRPr>
                          <a:latin typeface="한컴 윤고딕 720"/>
                          <a:ea typeface="한컴 윤고딕 720"/>
                          <a:cs typeface="Do Hyeon"/>
                          <a:sym typeface="Do Hyeon"/>
                        </a:endParaRPr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73530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r>
                          <a:rPr lang="en-US" sz="1800">
                            <a:latin typeface="한컴 윤고딕 720"/>
                            <a:ea typeface="한컴 윤고딕 720"/>
                            <a:cs typeface="Do Hyeon"/>
                            <a:sym typeface="Do Hyeon"/>
                          </a:rPr>
                          <a:t>결과 시각화</a:t>
                        </a:r>
                        <a:endParaRPr sz="1800">
                          <a:latin typeface="한컴 윤고딕 720"/>
                          <a:ea typeface="한컴 윤고딕 720"/>
                          <a:cs typeface="Do Hyeon"/>
                          <a:sym typeface="Do Hyeon"/>
                        </a:endParaRPr>
                      </a:p>
                    </a:txBody>
                    <a:tcPr marL="91425" marR="91425" marT="91425" marB="91425" anchor="ctr"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endParaRPr>
                          <a:latin typeface="한컴 윤고딕 720"/>
                          <a:ea typeface="한컴 윤고딕 720"/>
                          <a:cs typeface="Do Hyeon"/>
                          <a:sym typeface="Do Hyeon"/>
                        </a:endParaRPr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endParaRPr>
                          <a:latin typeface="한컴 윤고딕 720"/>
                          <a:ea typeface="한컴 윤고딕 720"/>
                          <a:cs typeface="Do Hyeon"/>
                          <a:sym typeface="Do Hyeon"/>
                        </a:endParaRPr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endParaRPr>
                          <a:latin typeface="한컴 윤고딕 720"/>
                          <a:ea typeface="한컴 윤고딕 720"/>
                          <a:cs typeface="Do Hyeon"/>
                          <a:sym typeface="Do Hyeon"/>
                        </a:endParaRPr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endParaRPr>
                          <a:latin typeface="한컴 윤고딕 720"/>
                          <a:ea typeface="한컴 윤고딕 720"/>
                          <a:cs typeface="Do Hyeon"/>
                          <a:sym typeface="Do Hyeon"/>
                        </a:endParaRPr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endParaRPr>
                          <a:latin typeface="한컴 윤고딕 720"/>
                          <a:ea typeface="한컴 윤고딕 720"/>
                          <a:cs typeface="Do Hyeon"/>
                          <a:sym typeface="Do Hyeon"/>
                        </a:endParaRPr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735299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r>
                          <a:rPr lang="en-US" sz="1800">
                            <a:latin typeface="한컴 윤고딕 720"/>
                            <a:ea typeface="한컴 윤고딕 720"/>
                            <a:cs typeface="Do Hyeon"/>
                            <a:sym typeface="Do Hyeon"/>
                          </a:rPr>
                          <a:t>PPT 작성</a:t>
                        </a:r>
                      </a:p>
                    </a:txBody>
                    <a:tcPr marL="91425" marR="91425" marT="91425" marB="91425" anchor="ctr">
                      <a:solidFill>
                        <a:srgbClr val="EFEFE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endParaRPr>
                          <a:latin typeface="한컴 윤고딕 720"/>
                          <a:ea typeface="한컴 윤고딕 720"/>
                          <a:cs typeface="Do Hyeon"/>
                          <a:sym typeface="Do Hyeon"/>
                        </a:endParaRPr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endParaRPr>
                          <a:latin typeface="한컴 윤고딕 720"/>
                          <a:ea typeface="한컴 윤고딕 720"/>
                          <a:cs typeface="Do Hyeon"/>
                          <a:sym typeface="Do Hyeon"/>
                        </a:endParaRPr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endParaRPr>
                          <a:latin typeface="한컴 윤고딕 720"/>
                          <a:ea typeface="한컴 윤고딕 720"/>
                          <a:cs typeface="Do Hyeon"/>
                          <a:sym typeface="Do Hyeon"/>
                        </a:endParaRPr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endParaRPr>
                          <a:latin typeface="한컴 윤고딕 720"/>
                          <a:ea typeface="한컴 윤고딕 720"/>
                          <a:cs typeface="Do Hyeon"/>
                          <a:sym typeface="Do Hyeon"/>
                        </a:endParaRPr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endParaRPr dirty="0">
                          <a:latin typeface="한컴 윤고딕 720"/>
                          <a:ea typeface="한컴 윤고딕 720"/>
                          <a:cs typeface="Do Hyeon"/>
                          <a:sym typeface="Do Hyeon"/>
                        </a:endParaRPr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64" name="화살표: 오른쪽 63"/>
            <p:cNvSpPr/>
            <p:nvPr/>
          </p:nvSpPr>
          <p:spPr>
            <a:xfrm>
              <a:off x="9368177" y="4851796"/>
              <a:ext cx="1702593" cy="46434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59E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66" name="화살표: 오른쪽 65"/>
            <p:cNvSpPr/>
            <p:nvPr/>
          </p:nvSpPr>
          <p:spPr>
            <a:xfrm>
              <a:off x="7706403" y="5589984"/>
              <a:ext cx="3349057" cy="46434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C78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BEC1EC57-35F6-4F72-81E2-9EBC07055158}"/>
                </a:ext>
              </a:extLst>
            </p:cNvPr>
            <p:cNvSpPr/>
            <p:nvPr/>
          </p:nvSpPr>
          <p:spPr>
            <a:xfrm>
              <a:off x="2662237" y="2361008"/>
              <a:ext cx="1702593" cy="46434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7F1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8BA1A768-3815-4375-B676-4A22920215A9}"/>
                </a:ext>
              </a:extLst>
            </p:cNvPr>
            <p:cNvSpPr/>
            <p:nvPr/>
          </p:nvSpPr>
          <p:spPr>
            <a:xfrm>
              <a:off x="2680681" y="3220639"/>
              <a:ext cx="3358168" cy="46434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D3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B8B7A285-71DF-4373-A305-45075CAB6CCA}"/>
                </a:ext>
              </a:extLst>
            </p:cNvPr>
            <p:cNvSpPr/>
            <p:nvPr/>
          </p:nvSpPr>
          <p:spPr>
            <a:xfrm>
              <a:off x="6067424" y="4113608"/>
              <a:ext cx="4980403" cy="46434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B3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86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498051" cy="4222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200" b="1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3" y="675148"/>
            <a:ext cx="3927052" cy="5421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150">
                <a:solidFill>
                  <a:schemeClr val="bg1"/>
                </a:solidFill>
                <a:latin typeface="한컴 윤고딕 760"/>
                <a:ea typeface="한컴 윤고딕 760"/>
              </a:rPr>
              <a:t>개발 도구 및 라이브러리</a:t>
            </a:r>
          </a:p>
        </p:txBody>
      </p:sp>
      <p:sp>
        <p:nvSpPr>
          <p:cNvPr id="9" name="타원 8"/>
          <p:cNvSpPr/>
          <p:nvPr/>
        </p:nvSpPr>
        <p:spPr>
          <a:xfrm>
            <a:off x="703503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660900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618297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499235" y="5022155"/>
            <a:ext cx="1221105" cy="443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300" spc="-150">
                <a:solidFill>
                  <a:schemeClr val="bg1"/>
                </a:solidFill>
                <a:latin typeface="한컴 윤고딕 740"/>
                <a:ea typeface="한컴 윤고딕 740"/>
              </a:rPr>
              <a:t>Python</a:t>
            </a:r>
          </a:p>
        </p:txBody>
      </p:sp>
      <p:grpSp>
        <p:nvGrpSpPr>
          <p:cNvPr id="31" name="그룹 31"/>
          <p:cNvGrpSpPr/>
          <p:nvPr/>
        </p:nvGrpSpPr>
        <p:grpSpPr>
          <a:xfrm rot="21600000" flipH="1">
            <a:off x="11374567" y="0"/>
            <a:ext cx="579033" cy="1227831"/>
            <a:chOff x="662180" y="-1"/>
            <a:chExt cx="1884872" cy="4242180"/>
          </a:xfrm>
          <a:solidFill>
            <a:srgbClr val="F8B03A">
              <a:alpha val="100000"/>
            </a:srgbClr>
          </a:solidFill>
        </p:grpSpPr>
        <p:sp>
          <p:nvSpPr>
            <p:cNvPr id="32" name="오각형 35"/>
            <p:cNvSpPr/>
            <p:nvPr/>
          </p:nvSpPr>
          <p:spPr>
            <a:xfrm rot="5400000">
              <a:off x="-516474" y="1178653"/>
              <a:ext cx="4242180" cy="1884872"/>
            </a:xfrm>
            <a:prstGeom prst="homePlate">
              <a:avLst>
                <a:gd name="adj" fmla="val 50000"/>
              </a:avLst>
            </a:prstGeom>
            <a:solidFill>
              <a:srgbClr val="F8B03A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Arial"/>
                <a:ea typeface="나눔바른고딕 UltraLight"/>
                <a:cs typeface="Arial"/>
              </a:endParaRPr>
            </a:p>
          </p:txBody>
        </p:sp>
        <p:cxnSp>
          <p:nvCxnSpPr>
            <p:cNvPr id="33" name="직선 연결선 36"/>
            <p:cNvCxnSpPr/>
            <p:nvPr/>
          </p:nvCxnSpPr>
          <p:spPr>
            <a:xfrm>
              <a:off x="793708" y="3111827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  <p:cxnSp>
          <p:nvCxnSpPr>
            <p:cNvPr id="34" name="직선 연결선 37"/>
            <p:cNvCxnSpPr/>
            <p:nvPr/>
          </p:nvCxnSpPr>
          <p:spPr>
            <a:xfrm>
              <a:off x="793708" y="710870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</p:grp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>
            <a:extLst>
              <a:ext uri="783A4284-B454-46f5-B8C8-42B5039CE256">
                <hp:hncPhoto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imgLayer xmlns:hd="http://schemas.haansoft.com/office/drawingml/8.0" r:embed="rId3">
                    <hd:imgEffect xmlns:hd="http://schemas.haansoft.com/office/drawingml/8.0">
                      <hd:artEffectSketch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1321205" y="2588031"/>
            <a:ext cx="1681936" cy="1681936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4">
            <a:extLst>
              <a:ext uri="783A4284-B454-46f5-B8C8-42B5039CE256">
                <hp:hncPhoto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imgLayer xmlns:hd="http://schemas.haansoft.com/office/drawingml/8.0" r:embed="rId5">
                    <hd:imgEffect xmlns:hd="http://schemas.haansoft.com/office/drawingml/8.0">
                      <hd:artEffectSketch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11396967" y="312248"/>
            <a:ext cx="530410" cy="53041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6">
            <a:extLst>
              <a:ext uri="783A4284-B454-46f5-B8C8-42B5039CE256">
                <hp:hncPhoto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imgLayer xmlns:hd="http://schemas.haansoft.com/office/drawingml/8.0" r:embed="rId7">
                    <hd:imgEffect xmlns:hd="http://schemas.haansoft.com/office/drawingml/8.0">
                      <hd:artEffectSketch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9184862" y="2613802"/>
            <a:ext cx="1630395" cy="1630395"/>
          </a:xfrm>
          <a:prstGeom prst="rect">
            <a:avLst/>
          </a:prstGeom>
        </p:spPr>
      </p:pic>
      <p:sp>
        <p:nvSpPr>
          <p:cNvPr id="53" name="TextBox 14"/>
          <p:cNvSpPr txBox="1"/>
          <p:nvPr/>
        </p:nvSpPr>
        <p:spPr>
          <a:xfrm>
            <a:off x="9512142" y="5022155"/>
            <a:ext cx="1352074" cy="443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300" spc="-150">
                <a:solidFill>
                  <a:schemeClr val="bg1"/>
                </a:solidFill>
                <a:latin typeface="한컴 윤고딕 740"/>
                <a:ea typeface="한컴 윤고딕 740"/>
              </a:rPr>
              <a:t>komoran</a:t>
            </a: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76667" y="2001467"/>
            <a:ext cx="2467266" cy="2951706"/>
          </a:xfrm>
          <a:prstGeom prst="rect">
            <a:avLst/>
          </a:prstGeom>
        </p:spPr>
      </p:pic>
      <p:sp>
        <p:nvSpPr>
          <p:cNvPr id="56" name="TextBox 14"/>
          <p:cNvSpPr txBox="1"/>
          <p:nvPr/>
        </p:nvSpPr>
        <p:spPr>
          <a:xfrm>
            <a:off x="5323522" y="5022155"/>
            <a:ext cx="1614012" cy="443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300" spc="-150">
                <a:solidFill>
                  <a:schemeClr val="bg1"/>
                </a:solidFill>
                <a:latin typeface="한컴 윤고딕 740"/>
                <a:ea typeface="한컴 윤고딕 740"/>
              </a:rPr>
              <a:t>Tensor Flow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78966" y="3750469"/>
            <a:ext cx="135816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7"/>
          <p:cNvSpPr txBox="1"/>
          <p:nvPr/>
        </p:nvSpPr>
        <p:spPr>
          <a:xfrm>
            <a:off x="193464" y="347347"/>
            <a:ext cx="986244" cy="422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200" b="1" i="0" u="none" strike="noStrike" kern="1200" cap="none" spc="0" normalizeH="0" baseline="0">
                <a:solidFill>
                  <a:srgbClr val="000000"/>
                </a:solidFill>
                <a:latin typeface="Arial"/>
                <a:ea typeface="나눔바른고딕 UltraLight"/>
                <a:cs typeface="Arial"/>
              </a:rPr>
              <a:t>04</a:t>
            </a:r>
          </a:p>
        </p:txBody>
      </p:sp>
      <p:sp>
        <p:nvSpPr>
          <p:cNvPr id="34" name="TextBox 18"/>
          <p:cNvSpPr txBox="1"/>
          <p:nvPr/>
        </p:nvSpPr>
        <p:spPr>
          <a:xfrm>
            <a:off x="193463" y="675148"/>
            <a:ext cx="1660102" cy="5421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000" b="0" i="0" u="none" strike="noStrike" kern="1200" cap="none" spc="-150" normalizeH="0" baseline="0">
                <a:solidFill>
                  <a:srgbClr val="000000"/>
                </a:solidFill>
                <a:latin typeface="한컴 윤고딕 760"/>
                <a:ea typeface="한컴 윤고딕 760"/>
              </a:rPr>
              <a:t>역할 분담</a:t>
            </a:r>
          </a:p>
        </p:txBody>
      </p:sp>
      <p:grpSp>
        <p:nvGrpSpPr>
          <p:cNvPr id="36" name="그룹 31"/>
          <p:cNvGrpSpPr/>
          <p:nvPr/>
        </p:nvGrpSpPr>
        <p:grpSpPr>
          <a:xfrm rot="21600000" flipH="1">
            <a:off x="11374567" y="0"/>
            <a:ext cx="579033" cy="1227831"/>
            <a:chOff x="662180" y="-1"/>
            <a:chExt cx="1884872" cy="4242180"/>
          </a:xfrm>
          <a:solidFill>
            <a:srgbClr val="F8B03A">
              <a:alpha val="100000"/>
            </a:srgbClr>
          </a:solidFill>
        </p:grpSpPr>
        <p:sp>
          <p:nvSpPr>
            <p:cNvPr id="37" name="오각형 35"/>
            <p:cNvSpPr/>
            <p:nvPr/>
          </p:nvSpPr>
          <p:spPr>
            <a:xfrm rot="5400000">
              <a:off x="-516474" y="1178653"/>
              <a:ext cx="4242180" cy="1884872"/>
            </a:xfrm>
            <a:prstGeom prst="homePlate">
              <a:avLst>
                <a:gd name="adj" fmla="val 50000"/>
              </a:avLst>
            </a:prstGeom>
            <a:solidFill>
              <a:srgbClr val="F8B03A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Arial"/>
                <a:ea typeface="나눔바른고딕 UltraLight"/>
                <a:cs typeface="Arial"/>
              </a:endParaRPr>
            </a:p>
          </p:txBody>
        </p:sp>
        <p:cxnSp>
          <p:nvCxnSpPr>
            <p:cNvPr id="38" name="직선 연결선 36"/>
            <p:cNvCxnSpPr/>
            <p:nvPr/>
          </p:nvCxnSpPr>
          <p:spPr>
            <a:xfrm>
              <a:off x="793708" y="3111827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  <p:cxnSp>
          <p:nvCxnSpPr>
            <p:cNvPr id="39" name="직선 연결선 37"/>
            <p:cNvCxnSpPr/>
            <p:nvPr/>
          </p:nvCxnSpPr>
          <p:spPr>
            <a:xfrm>
              <a:off x="793708" y="710870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</p:grp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2">
            <a:extLst>
              <a:ext uri="783A4284-B454-46f5-B8C8-42B5039CE256">
                <hp:hncPhoto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imgLayer xmlns:hd="http://schemas.haansoft.com/office/drawingml/8.0" r:embed="rId3">
                    <hd:imgEffect xmlns:hd="http://schemas.haansoft.com/office/drawingml/8.0">
                      <hd:artEffectSketch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11456500" y="362255"/>
            <a:ext cx="423252" cy="423252"/>
          </a:xfrm>
          <a:prstGeom prst="rect">
            <a:avLst/>
          </a:prstGeom>
        </p:spPr>
      </p:pic>
      <p:sp>
        <p:nvSpPr>
          <p:cNvPr id="55" name="타원 54"/>
          <p:cNvSpPr/>
          <p:nvPr/>
        </p:nvSpPr>
        <p:spPr>
          <a:xfrm>
            <a:off x="607218" y="2190750"/>
            <a:ext cx="1035844" cy="1095375"/>
          </a:xfrm>
          <a:prstGeom prst="ellipse">
            <a:avLst/>
          </a:prstGeom>
          <a:noFill/>
          <a:ln w="63500" cap="flat" cmpd="sng" algn="ctr">
            <a:solidFill>
              <a:schemeClr val="dk1"/>
            </a:solidFill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56" name="TextBox 55"/>
          <p:cNvSpPr txBox="1"/>
          <p:nvPr/>
        </p:nvSpPr>
        <p:spPr>
          <a:xfrm>
            <a:off x="731043" y="3419475"/>
            <a:ext cx="976312" cy="367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dk1"/>
                </a:solidFill>
                <a:latin typeface="한컴 윤고딕 740"/>
                <a:ea typeface="한컴 윤고딕 740"/>
              </a:rPr>
              <a:t>유민석</a:t>
            </a: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09892" y="2053247"/>
            <a:ext cx="1232878" cy="1232878"/>
          </a:xfrm>
          <a:prstGeom prst="rect">
            <a:avLst/>
          </a:prstGeom>
        </p:spPr>
      </p:pic>
      <p:cxnSp>
        <p:nvCxnSpPr>
          <p:cNvPr id="84" name="직선 연결선 23"/>
          <p:cNvCxnSpPr/>
          <p:nvPr/>
        </p:nvCxnSpPr>
        <p:spPr>
          <a:xfrm>
            <a:off x="10099217" y="3750469"/>
            <a:ext cx="135816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10351293" y="3419475"/>
            <a:ext cx="976312" cy="367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dk1"/>
                </a:solidFill>
                <a:latin typeface="한컴 윤고딕 740"/>
                <a:ea typeface="한컴 윤고딕 740"/>
              </a:rPr>
              <a:t>최서연</a:t>
            </a: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177768" y="2196121"/>
            <a:ext cx="1232878" cy="1232878"/>
          </a:xfrm>
          <a:prstGeom prst="rect">
            <a:avLst/>
          </a:prstGeom>
        </p:spPr>
      </p:pic>
      <p:cxnSp>
        <p:nvCxnSpPr>
          <p:cNvPr id="89" name="직선 연결선 23"/>
          <p:cNvCxnSpPr/>
          <p:nvPr/>
        </p:nvCxnSpPr>
        <p:spPr>
          <a:xfrm>
            <a:off x="2295861" y="3750469"/>
            <a:ext cx="135816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2547937" y="3419475"/>
            <a:ext cx="976312" cy="367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dk1"/>
                </a:solidFill>
                <a:latin typeface="한컴 윤고딕 740"/>
                <a:ea typeface="한컴 윤고딕 740"/>
              </a:rPr>
              <a:t>구은혜</a:t>
            </a:r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374412" y="2196121"/>
            <a:ext cx="1232878" cy="1232878"/>
          </a:xfrm>
          <a:prstGeom prst="rect">
            <a:avLst/>
          </a:prstGeom>
        </p:spPr>
      </p:pic>
      <p:cxnSp>
        <p:nvCxnSpPr>
          <p:cNvPr id="93" name="직선 연결선 23"/>
          <p:cNvCxnSpPr/>
          <p:nvPr/>
        </p:nvCxnSpPr>
        <p:spPr>
          <a:xfrm>
            <a:off x="8203742" y="3750469"/>
            <a:ext cx="135816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8455818" y="3419475"/>
            <a:ext cx="976312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dk1"/>
                </a:solidFill>
                <a:latin typeface="한컴 윤고딕 740"/>
                <a:ea typeface="한컴 윤고딕 740"/>
              </a:rPr>
              <a:t>임예지</a:t>
            </a: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82293" y="2196121"/>
            <a:ext cx="1232878" cy="1232878"/>
          </a:xfrm>
          <a:prstGeom prst="rect">
            <a:avLst/>
          </a:prstGeom>
        </p:spPr>
      </p:pic>
      <p:cxnSp>
        <p:nvCxnSpPr>
          <p:cNvPr id="97" name="직선 연결선 23"/>
          <p:cNvCxnSpPr/>
          <p:nvPr/>
        </p:nvCxnSpPr>
        <p:spPr>
          <a:xfrm>
            <a:off x="4203241" y="3750469"/>
            <a:ext cx="135816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4455317" y="3419475"/>
            <a:ext cx="976312" cy="367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dk1"/>
                </a:solidFill>
                <a:latin typeface="한컴 윤고딕 740"/>
                <a:ea typeface="한컴 윤고딕 740"/>
              </a:rPr>
              <a:t>박지홍</a:t>
            </a:r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81792" y="2196121"/>
            <a:ext cx="1232878" cy="1232878"/>
          </a:xfrm>
          <a:prstGeom prst="rect">
            <a:avLst/>
          </a:prstGeom>
        </p:spPr>
      </p:pic>
      <p:cxnSp>
        <p:nvCxnSpPr>
          <p:cNvPr id="101" name="직선 연결선 23"/>
          <p:cNvCxnSpPr/>
          <p:nvPr/>
        </p:nvCxnSpPr>
        <p:spPr>
          <a:xfrm>
            <a:off x="6217779" y="3750469"/>
            <a:ext cx="135816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6469855" y="3419475"/>
            <a:ext cx="976312" cy="367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dk1"/>
                </a:solidFill>
                <a:latin typeface="한컴 윤고딕 740"/>
                <a:ea typeface="한컴 윤고딕 740"/>
              </a:rPr>
              <a:t>엄예찬</a:t>
            </a:r>
          </a:p>
        </p:txBody>
      </p:sp>
      <p:pic>
        <p:nvPicPr>
          <p:cNvPr id="103" name="그림 10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96330" y="2196121"/>
            <a:ext cx="1232878" cy="1232878"/>
          </a:xfrm>
          <a:prstGeom prst="rect">
            <a:avLst/>
          </a:prstGeom>
        </p:spPr>
      </p:pic>
      <p:sp>
        <p:nvSpPr>
          <p:cNvPr id="105" name="TextBox 57"/>
          <p:cNvSpPr txBox="1"/>
          <p:nvPr/>
        </p:nvSpPr>
        <p:spPr>
          <a:xfrm>
            <a:off x="428624" y="3869530"/>
            <a:ext cx="1666876" cy="1005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Font typeface="Arial"/>
              <a:buChar char="•"/>
              <a:defRPr/>
            </a:pPr>
            <a:r>
              <a:rPr kumimoji="0" lang="ko-KR" altLang="en-US" sz="1500" b="0" i="0" u="none" strike="noStrike" kern="1200" cap="none" spc="0" normalizeH="0" baseline="0" dirty="0">
                <a:solidFill>
                  <a:srgbClr val="3A3838"/>
                </a:solidFill>
                <a:latin typeface="한컴 윤고딕 720"/>
                <a:ea typeface="한컴 윤고딕 720"/>
              </a:rPr>
              <a:t>데이터 수집</a:t>
            </a:r>
          </a:p>
          <a:p>
            <a:pPr marL="257040" indent="-25704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Font typeface="Arial"/>
              <a:buChar char="•"/>
              <a:defRPr/>
            </a:pPr>
            <a:r>
              <a:rPr kumimoji="0" lang="ko-KR" altLang="en-US" sz="1500" b="0" i="0" u="none" strike="noStrike" kern="1200" cap="none" spc="0" normalizeH="0" baseline="0" dirty="0">
                <a:solidFill>
                  <a:srgbClr val="3A3838"/>
                </a:solidFill>
                <a:latin typeface="한컴 윤고딕 720"/>
                <a:ea typeface="한컴 윤고딕 720"/>
              </a:rPr>
              <a:t>데이터 </a:t>
            </a:r>
            <a:r>
              <a:rPr kumimoji="0" lang="ko-KR" altLang="en-US" sz="1500" b="0" i="0" u="none" strike="noStrike" kern="1200" cap="none" spc="0" normalizeH="0" baseline="0" dirty="0" err="1">
                <a:solidFill>
                  <a:srgbClr val="3A3838"/>
                </a:solidFill>
                <a:latin typeface="한컴 윤고딕 720"/>
                <a:ea typeface="한컴 윤고딕 720"/>
              </a:rPr>
              <a:t>전처리</a:t>
            </a:r>
            <a:endParaRPr kumimoji="0" lang="ko-KR" altLang="en-US" sz="1500" b="0" i="0" u="none" strike="noStrike" kern="1200" cap="none" spc="0" normalizeH="0" baseline="0" dirty="0">
              <a:solidFill>
                <a:srgbClr val="3A3838"/>
              </a:solidFill>
              <a:latin typeface="한컴 윤고딕 720"/>
              <a:ea typeface="한컴 윤고딕 720"/>
            </a:endParaRPr>
          </a:p>
          <a:p>
            <a:pPr marL="257040" indent="-25704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Font typeface="Arial"/>
              <a:buChar char="•"/>
              <a:defRPr/>
            </a:pPr>
            <a:r>
              <a:rPr kumimoji="0" lang="ko-KR" altLang="en-US" sz="1500" b="0" i="0" u="none" strike="noStrike" kern="1200" cap="none" spc="0" normalizeH="0" baseline="0" dirty="0">
                <a:solidFill>
                  <a:srgbClr val="3A3838"/>
                </a:solidFill>
                <a:latin typeface="한컴 윤고딕 720"/>
                <a:ea typeface="한컴 윤고딕 720"/>
              </a:rPr>
              <a:t>모델 구현</a:t>
            </a:r>
          </a:p>
          <a:p>
            <a:pPr marL="257040" indent="-25704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Font typeface="Arial"/>
              <a:buChar char="•"/>
              <a:defRPr/>
            </a:pPr>
            <a:r>
              <a:rPr kumimoji="0" lang="ko-KR" altLang="en-US" sz="1500" b="0" i="0" u="none" strike="noStrike" kern="1200" cap="none" spc="0" normalizeH="0" baseline="0" dirty="0">
                <a:solidFill>
                  <a:srgbClr val="3A3838"/>
                </a:solidFill>
                <a:latin typeface="한컴 윤고딕 720"/>
                <a:ea typeface="한컴 윤고딕 720"/>
              </a:rPr>
              <a:t>모델 성능 개선</a:t>
            </a:r>
          </a:p>
        </p:txBody>
      </p:sp>
      <p:sp>
        <p:nvSpPr>
          <p:cNvPr id="106" name="TextBox 87"/>
          <p:cNvSpPr txBox="1"/>
          <p:nvPr/>
        </p:nvSpPr>
        <p:spPr>
          <a:xfrm>
            <a:off x="10048874" y="3869530"/>
            <a:ext cx="1666876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spcBef>
                <a:spcPct val="0"/>
              </a:spcBef>
              <a:buClr>
                <a:schemeClr val="tx1"/>
              </a:buClr>
              <a:buFont typeface="Arial"/>
              <a:buChar char="•"/>
              <a:defRPr/>
            </a:pPr>
            <a:r>
              <a:rPr kumimoji="0" lang="ko-KR" altLang="en-US" sz="1500" b="0" i="0" u="none" strike="noStrike" kern="1200" cap="none" spc="0" normalizeH="0" baseline="0" dirty="0">
                <a:solidFill>
                  <a:srgbClr val="3A3838"/>
                </a:solidFill>
                <a:latin typeface="한컴 윤고딕 720"/>
                <a:ea typeface="한컴 윤고딕 720"/>
              </a:rPr>
              <a:t>자료 조사</a:t>
            </a:r>
            <a:endParaRPr kumimoji="0" lang="en-US" altLang="ko-KR" sz="1500" b="0" i="0" u="none" strike="noStrike" kern="1200" cap="none" spc="0" normalizeH="0" baseline="0" dirty="0">
              <a:solidFill>
                <a:srgbClr val="3A3838"/>
              </a:solidFill>
              <a:latin typeface="한컴 윤고딕 720"/>
              <a:ea typeface="한컴 윤고딕 720"/>
            </a:endParaRPr>
          </a:p>
          <a:p>
            <a:pPr marL="257040" indent="-25704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Font typeface="Arial"/>
              <a:buChar char="•"/>
              <a:defRPr/>
            </a:pPr>
            <a:r>
              <a:rPr kumimoji="0" lang="ko-KR" altLang="en-US" sz="1500" b="0" i="0" u="none" strike="noStrike" kern="1200" cap="none" spc="0" normalizeH="0" baseline="0" dirty="0">
                <a:solidFill>
                  <a:srgbClr val="3A3838"/>
                </a:solidFill>
                <a:latin typeface="한컴 윤고딕 720"/>
                <a:ea typeface="한컴 윤고딕 720"/>
              </a:rPr>
              <a:t>데이터 </a:t>
            </a:r>
            <a:r>
              <a:rPr kumimoji="0" lang="ko-KR" altLang="en-US" sz="1500" b="0" i="0" u="none" strike="noStrike" kern="1200" cap="none" spc="0" normalizeH="0" baseline="0" dirty="0" err="1">
                <a:solidFill>
                  <a:srgbClr val="3A3838"/>
                </a:solidFill>
                <a:latin typeface="한컴 윤고딕 720"/>
                <a:ea typeface="한컴 윤고딕 720"/>
              </a:rPr>
              <a:t>전처리</a:t>
            </a:r>
            <a:endParaRPr kumimoji="0" lang="ko-KR" altLang="en-US" sz="1500" b="0" i="0" u="none" strike="noStrike" kern="1200" cap="none" spc="0" normalizeH="0" baseline="0" dirty="0">
              <a:solidFill>
                <a:srgbClr val="3A3838"/>
              </a:solidFill>
              <a:latin typeface="한컴 윤고딕 720"/>
              <a:ea typeface="한컴 윤고딕 720"/>
            </a:endParaRPr>
          </a:p>
          <a:p>
            <a:pPr marL="257040" indent="-25704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Font typeface="Arial"/>
              <a:buChar char="•"/>
              <a:defRPr/>
            </a:pPr>
            <a:r>
              <a:rPr kumimoji="0" lang="ko-KR" altLang="en-US" sz="1500" b="0" i="0" u="none" strike="noStrike" kern="1200" cap="none" spc="0" normalizeH="0" baseline="0" dirty="0">
                <a:solidFill>
                  <a:srgbClr val="3A3838"/>
                </a:solidFill>
                <a:latin typeface="한컴 윤고딕 720"/>
                <a:ea typeface="한컴 윤고딕 720"/>
              </a:rPr>
              <a:t>모델 구현</a:t>
            </a:r>
            <a:endParaRPr kumimoji="0" lang="en-US" altLang="ko-KR" sz="1500" b="0" i="0" u="none" strike="noStrike" kern="1200" cap="none" spc="0" normalizeH="0" baseline="0" dirty="0">
              <a:solidFill>
                <a:srgbClr val="3A3838"/>
              </a:solidFill>
              <a:latin typeface="한컴 윤고딕 720"/>
              <a:ea typeface="한컴 윤고딕 720"/>
            </a:endParaRPr>
          </a:p>
          <a:p>
            <a:pPr marL="257040" indent="-25704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Font typeface="Arial"/>
              <a:buChar char="•"/>
              <a:defRPr/>
            </a:pPr>
            <a:r>
              <a:rPr kumimoji="0" lang="ko-KR" altLang="en-US" sz="1500" b="0" i="0" u="none" strike="noStrike" kern="1200" cap="none" spc="0" normalizeH="0" baseline="0" dirty="0">
                <a:solidFill>
                  <a:srgbClr val="3A3838"/>
                </a:solidFill>
                <a:latin typeface="한컴 윤고딕 720"/>
                <a:ea typeface="한컴 윤고딕 720"/>
              </a:rPr>
              <a:t>모델 성능 개선</a:t>
            </a:r>
            <a:endParaRPr kumimoji="0" lang="en-US" altLang="ko-KR" sz="1500" b="0" i="0" u="none" strike="noStrike" kern="1200" cap="none" spc="0" normalizeH="0" baseline="0" dirty="0">
              <a:solidFill>
                <a:srgbClr val="3A3838"/>
              </a:solidFill>
              <a:latin typeface="한컴 윤고딕 720"/>
              <a:ea typeface="한컴 윤고딕 720"/>
            </a:endParaRPr>
          </a:p>
        </p:txBody>
      </p:sp>
      <p:sp>
        <p:nvSpPr>
          <p:cNvPr id="107" name="TextBox 91"/>
          <p:cNvSpPr txBox="1"/>
          <p:nvPr/>
        </p:nvSpPr>
        <p:spPr>
          <a:xfrm>
            <a:off x="2245518" y="3869530"/>
            <a:ext cx="1666876" cy="776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Font typeface="Arial"/>
              <a:buChar char="•"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3A3838"/>
                </a:solidFill>
                <a:latin typeface="한컴 윤고딕 720"/>
                <a:ea typeface="한컴 윤고딕 720"/>
              </a:rPr>
              <a:t>데이터 전처리</a:t>
            </a:r>
          </a:p>
          <a:p>
            <a:pPr marL="257040" indent="-25704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Font typeface="Arial"/>
              <a:buChar char="•"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3A3838"/>
                </a:solidFill>
                <a:latin typeface="한컴 윤고딕 720"/>
                <a:ea typeface="한컴 윤고딕 720"/>
              </a:rPr>
              <a:t>모델 구현</a:t>
            </a:r>
          </a:p>
          <a:p>
            <a:pPr marL="257040" indent="-25704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Font typeface="Arial"/>
              <a:buChar char="•"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3A3838"/>
                </a:solidFill>
                <a:latin typeface="한컴 윤고딕 720"/>
                <a:ea typeface="한컴 윤고딕 720"/>
              </a:rPr>
              <a:t>모델 성능 개선</a:t>
            </a:r>
          </a:p>
        </p:txBody>
      </p:sp>
      <p:sp>
        <p:nvSpPr>
          <p:cNvPr id="108" name="TextBox 95"/>
          <p:cNvSpPr txBox="1"/>
          <p:nvPr/>
        </p:nvSpPr>
        <p:spPr>
          <a:xfrm>
            <a:off x="8153399" y="3869530"/>
            <a:ext cx="1666876" cy="776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Font typeface="Arial"/>
              <a:buChar char="•"/>
              <a:defRPr/>
            </a:pPr>
            <a:r>
              <a:rPr kumimoji="0" lang="ko-KR" altLang="en-US" sz="1500" b="0" i="0" u="none" strike="noStrike" kern="1200" cap="none" spc="0" normalizeH="0" baseline="0" dirty="0">
                <a:solidFill>
                  <a:srgbClr val="3A3838"/>
                </a:solidFill>
                <a:latin typeface="한컴 윤고딕 720"/>
                <a:ea typeface="한컴 윤고딕 720"/>
              </a:rPr>
              <a:t>데이터 </a:t>
            </a:r>
            <a:r>
              <a:rPr kumimoji="0" lang="ko-KR" altLang="en-US" sz="1500" b="0" i="0" u="none" strike="noStrike" kern="1200" cap="none" spc="0" normalizeH="0" baseline="0" dirty="0" err="1">
                <a:solidFill>
                  <a:srgbClr val="3A3838"/>
                </a:solidFill>
                <a:latin typeface="한컴 윤고딕 720"/>
                <a:ea typeface="한컴 윤고딕 720"/>
              </a:rPr>
              <a:t>전처리</a:t>
            </a:r>
            <a:endParaRPr kumimoji="0" lang="ko-KR" altLang="en-US" sz="1500" b="0" i="0" u="none" strike="noStrike" kern="1200" cap="none" spc="0" normalizeH="0" baseline="0" dirty="0">
              <a:solidFill>
                <a:srgbClr val="3A3838"/>
              </a:solidFill>
              <a:latin typeface="한컴 윤고딕 720"/>
              <a:ea typeface="한컴 윤고딕 720"/>
            </a:endParaRPr>
          </a:p>
          <a:p>
            <a:pPr marL="257040" indent="-25704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Font typeface="Arial"/>
              <a:buChar char="•"/>
              <a:defRPr/>
            </a:pPr>
            <a:r>
              <a:rPr kumimoji="0" lang="ko-KR" altLang="en-US" sz="1500" b="0" i="0" u="none" strike="noStrike" kern="1200" cap="none" spc="0" normalizeH="0" baseline="0" dirty="0">
                <a:solidFill>
                  <a:srgbClr val="3A3838"/>
                </a:solidFill>
                <a:latin typeface="한컴 윤고딕 720"/>
                <a:ea typeface="한컴 윤고딕 720"/>
              </a:rPr>
              <a:t>모델 구현</a:t>
            </a:r>
          </a:p>
          <a:p>
            <a:pPr marL="257040" indent="-25704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Font typeface="Arial"/>
              <a:buChar char="•"/>
              <a:defRPr/>
            </a:pPr>
            <a:r>
              <a:rPr kumimoji="0" lang="ko-KR" altLang="en-US" sz="1500" b="0" i="0" u="none" strike="noStrike" kern="1200" cap="none" spc="0" normalizeH="0" baseline="0" dirty="0">
                <a:solidFill>
                  <a:srgbClr val="3A3838"/>
                </a:solidFill>
                <a:latin typeface="한컴 윤고딕 720"/>
                <a:ea typeface="한컴 윤고딕 720"/>
              </a:rPr>
              <a:t>모델 성능 개선</a:t>
            </a:r>
          </a:p>
        </p:txBody>
      </p:sp>
      <p:sp>
        <p:nvSpPr>
          <p:cNvPr id="109" name="TextBox 99"/>
          <p:cNvSpPr txBox="1"/>
          <p:nvPr/>
        </p:nvSpPr>
        <p:spPr>
          <a:xfrm>
            <a:off x="4152898" y="3869530"/>
            <a:ext cx="16668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spcBef>
                <a:spcPct val="0"/>
              </a:spcBef>
              <a:buClr>
                <a:schemeClr val="tx1"/>
              </a:buClr>
              <a:buFont typeface="Arial"/>
              <a:buChar char="•"/>
              <a:defRPr/>
            </a:pPr>
            <a:r>
              <a:rPr kumimoji="0" lang="ko-KR" altLang="en-US" sz="1500" b="0" i="0" u="none" strike="noStrike" kern="1200" cap="none" spc="0" normalizeH="0" baseline="0" dirty="0">
                <a:solidFill>
                  <a:srgbClr val="3A3838"/>
                </a:solidFill>
                <a:latin typeface="한컴 윤고딕 720"/>
                <a:ea typeface="한컴 윤고딕 720"/>
              </a:rPr>
              <a:t>자료 조사</a:t>
            </a:r>
            <a:endParaRPr kumimoji="0" lang="en-US" altLang="ko-KR" sz="1500" b="0" i="0" u="none" strike="noStrike" kern="1200" cap="none" spc="0" normalizeH="0" baseline="0" dirty="0">
              <a:solidFill>
                <a:srgbClr val="3A3838"/>
              </a:solidFill>
              <a:latin typeface="한컴 윤고딕 720"/>
              <a:ea typeface="한컴 윤고딕 720"/>
            </a:endParaRPr>
          </a:p>
          <a:p>
            <a:pPr marL="257040" indent="-25704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Font typeface="Arial"/>
              <a:buChar char="•"/>
              <a:defRPr/>
            </a:pPr>
            <a:r>
              <a:rPr kumimoji="0" lang="ko-KR" altLang="en-US" sz="1500" b="0" i="0" u="none" strike="noStrike" kern="1200" cap="none" spc="0" normalizeH="0" baseline="0" dirty="0">
                <a:solidFill>
                  <a:srgbClr val="3A3838"/>
                </a:solidFill>
                <a:latin typeface="한컴 윤고딕 720"/>
                <a:ea typeface="한컴 윤고딕 720"/>
              </a:rPr>
              <a:t>데이터 수집</a:t>
            </a:r>
          </a:p>
          <a:p>
            <a:pPr marL="257040" indent="-25704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Font typeface="Arial"/>
              <a:buChar char="•"/>
              <a:defRPr/>
            </a:pPr>
            <a:r>
              <a:rPr kumimoji="0" lang="ko-KR" altLang="en-US" sz="1500" b="0" i="0" u="none" strike="noStrike" kern="1200" cap="none" spc="0" normalizeH="0" baseline="0" dirty="0">
                <a:solidFill>
                  <a:srgbClr val="3A3838"/>
                </a:solidFill>
                <a:latin typeface="한컴 윤고딕 720"/>
                <a:ea typeface="한컴 윤고딕 720"/>
              </a:rPr>
              <a:t>모델 구현</a:t>
            </a:r>
            <a:endParaRPr kumimoji="0" lang="en-US" altLang="ko-KR" sz="1500" b="0" i="0" u="none" strike="noStrike" kern="1200" cap="none" spc="0" normalizeH="0" baseline="0" dirty="0">
              <a:solidFill>
                <a:srgbClr val="3A3838"/>
              </a:solidFill>
              <a:latin typeface="한컴 윤고딕 720"/>
              <a:ea typeface="한컴 윤고딕 720"/>
            </a:endParaRPr>
          </a:p>
          <a:p>
            <a:pPr marL="257040" indent="-25704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 sz="1500" dirty="0">
                <a:solidFill>
                  <a:srgbClr val="3A3838"/>
                </a:solidFill>
                <a:latin typeface="한컴 윤고딕 720"/>
                <a:ea typeface="한컴 윤고딕 720"/>
              </a:rPr>
              <a:t>모델 성능 개선</a:t>
            </a:r>
            <a:endParaRPr kumimoji="0" lang="ko-KR" altLang="en-US" sz="1500" b="0" i="0" u="none" strike="noStrike" kern="1200" cap="none" spc="0" normalizeH="0" baseline="0" dirty="0">
              <a:solidFill>
                <a:srgbClr val="3A3838"/>
              </a:solidFill>
              <a:latin typeface="한컴 윤고딕 720"/>
              <a:ea typeface="한컴 윤고딕 720"/>
            </a:endParaRPr>
          </a:p>
          <a:p>
            <a:pPr marL="257040" indent="-25704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Font typeface="Arial"/>
              <a:buChar char="•"/>
              <a:defRPr/>
            </a:pPr>
            <a:r>
              <a:rPr kumimoji="0" lang="en-US" altLang="ko-KR" sz="1500" b="0" i="0" u="none" strike="noStrike" kern="1200" cap="none" spc="0" normalizeH="0" baseline="0" dirty="0">
                <a:solidFill>
                  <a:srgbClr val="3A3838"/>
                </a:solidFill>
                <a:latin typeface="한컴 윤고딕 720"/>
                <a:ea typeface="한컴 윤고딕 720"/>
              </a:rPr>
              <a:t>PPT</a:t>
            </a:r>
            <a:r>
              <a:rPr kumimoji="0" lang="ko-KR" altLang="en-US" sz="1500" b="0" i="0" u="none" strike="noStrike" kern="1200" cap="none" spc="0" normalizeH="0" baseline="0" dirty="0">
                <a:solidFill>
                  <a:srgbClr val="3A3838"/>
                </a:solidFill>
                <a:latin typeface="한컴 윤고딕 720"/>
                <a:ea typeface="한컴 윤고딕 720"/>
              </a:rPr>
              <a:t> 제작</a:t>
            </a:r>
          </a:p>
        </p:txBody>
      </p:sp>
      <p:sp>
        <p:nvSpPr>
          <p:cNvPr id="110" name="TextBox 103"/>
          <p:cNvSpPr txBox="1"/>
          <p:nvPr/>
        </p:nvSpPr>
        <p:spPr>
          <a:xfrm>
            <a:off x="6167436" y="3869530"/>
            <a:ext cx="1666876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Font typeface="Arial"/>
              <a:buChar char="•"/>
              <a:defRPr/>
            </a:pPr>
            <a:r>
              <a:rPr kumimoji="0" lang="ko-KR" altLang="en-US" sz="1500" b="0" i="0" u="none" strike="noStrike" kern="1200" cap="none" spc="0" normalizeH="0" baseline="0" dirty="0">
                <a:solidFill>
                  <a:srgbClr val="3A3838"/>
                </a:solidFill>
                <a:latin typeface="한컴 윤고딕 720"/>
                <a:ea typeface="한컴 윤고딕 720"/>
              </a:rPr>
              <a:t>데이터 </a:t>
            </a:r>
            <a:r>
              <a:rPr kumimoji="0" lang="ko-KR" altLang="en-US" sz="1500" b="0" i="0" u="none" strike="noStrike" kern="1200" cap="none" spc="0" normalizeH="0" baseline="0" dirty="0" err="1">
                <a:solidFill>
                  <a:srgbClr val="3A3838"/>
                </a:solidFill>
                <a:latin typeface="한컴 윤고딕 720"/>
                <a:ea typeface="한컴 윤고딕 720"/>
              </a:rPr>
              <a:t>전처리</a:t>
            </a:r>
            <a:endParaRPr kumimoji="0" lang="en-US" altLang="ko-KR" sz="1500" b="0" i="0" u="none" strike="noStrike" kern="1200" cap="none" spc="0" normalizeH="0" baseline="0" dirty="0">
              <a:solidFill>
                <a:srgbClr val="3A3838"/>
              </a:solidFill>
              <a:latin typeface="한컴 윤고딕 720"/>
              <a:ea typeface="한컴 윤고딕 720"/>
            </a:endParaRPr>
          </a:p>
          <a:p>
            <a:pPr marL="257040" indent="-25704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Font typeface="Arial"/>
              <a:buChar char="•"/>
              <a:defRPr/>
            </a:pPr>
            <a:r>
              <a:rPr kumimoji="0" lang="ko-KR" altLang="en-US" sz="1500" b="0" i="0" u="none" strike="noStrike" kern="1200" cap="none" spc="0" normalizeH="0" baseline="0" dirty="0">
                <a:solidFill>
                  <a:srgbClr val="3A3838"/>
                </a:solidFill>
                <a:latin typeface="한컴 윤고딕 720"/>
                <a:ea typeface="한컴 윤고딕 720"/>
              </a:rPr>
              <a:t>모델 구현</a:t>
            </a:r>
          </a:p>
          <a:p>
            <a:pPr marL="257040" indent="-25704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Font typeface="Arial"/>
              <a:buChar char="•"/>
              <a:defRPr/>
            </a:pPr>
            <a:r>
              <a:rPr kumimoji="0" lang="ko-KR" altLang="en-US" sz="1500" b="0" i="0" u="none" strike="noStrike" kern="1200" cap="none" spc="0" normalizeH="0" baseline="0" dirty="0">
                <a:solidFill>
                  <a:srgbClr val="3A3838"/>
                </a:solidFill>
                <a:latin typeface="한컴 윤고딕 720"/>
                <a:ea typeface="한컴 윤고딕 720"/>
              </a:rPr>
              <a:t>모델 성능 개선</a:t>
            </a:r>
            <a:endParaRPr kumimoji="0" lang="en-US" altLang="ko-KR" sz="1500" b="0" i="0" u="none" strike="noStrike" kern="1200" cap="none" spc="0" normalizeH="0" baseline="0" dirty="0">
              <a:solidFill>
                <a:srgbClr val="3A3838"/>
              </a:solidFill>
              <a:latin typeface="한컴 윤고딕 720"/>
              <a:ea typeface="한컴 윤고딕 720"/>
            </a:endParaRPr>
          </a:p>
          <a:p>
            <a:pPr marL="257040" indent="-25704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 sz="1500" dirty="0">
                <a:solidFill>
                  <a:srgbClr val="3A3838"/>
                </a:solidFill>
                <a:latin typeface="한컴 윤고딕 720"/>
                <a:ea typeface="한컴 윤고딕 720"/>
              </a:rPr>
              <a:t>발표</a:t>
            </a:r>
            <a:endParaRPr kumimoji="0" lang="ko-KR" altLang="en-US" sz="1500" b="0" i="0" u="none" strike="noStrike" kern="1200" cap="none" spc="0" normalizeH="0" baseline="0" dirty="0">
              <a:solidFill>
                <a:srgbClr val="3A3838"/>
              </a:solidFill>
              <a:latin typeface="한컴 윤고딕 720"/>
              <a:ea typeface="한컴 윤고딕 7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925279" y="2113690"/>
            <a:ext cx="7994783" cy="2189705"/>
            <a:chOff x="3969982" y="2113690"/>
            <a:chExt cx="4280033" cy="2189705"/>
          </a:xfrm>
        </p:grpSpPr>
        <p:sp>
          <p:nvSpPr>
            <p:cNvPr id="12" name="TextBox 11"/>
            <p:cNvSpPr txBox="1"/>
            <p:nvPr/>
          </p:nvSpPr>
          <p:spPr>
            <a:xfrm>
              <a:off x="3969982" y="2113691"/>
              <a:ext cx="846707" cy="2189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3800" b="1">
                  <a:solidFill>
                    <a:schemeClr val="bg1"/>
                  </a:solidFill>
                </a:rPr>
                <a:t>[</a:t>
              </a:r>
              <a:endParaRPr lang="ko-KR" altLang="en-US" sz="13800" b="1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570022" y="2113690"/>
              <a:ext cx="679993" cy="2189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13800" b="1">
                  <a:solidFill>
                    <a:schemeClr val="bg1"/>
                  </a:solidFill>
                </a:rPr>
                <a:t>]</a:t>
              </a:r>
              <a:endParaRPr lang="ko-KR" altLang="en-US" sz="13800" b="1">
                <a:solidFill>
                  <a:schemeClr val="bg1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152775" y="2777490"/>
            <a:ext cx="6515100" cy="1306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0">
                <a:solidFill>
                  <a:schemeClr val="lt1"/>
                </a:solidFill>
                <a:latin typeface="한컴 윤고딕 760"/>
                <a:ea typeface="한컴 윤고딕 760"/>
              </a:rPr>
              <a:t>개발 및 구현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86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TextBox 18"/>
          <p:cNvSpPr txBox="1"/>
          <p:nvPr/>
        </p:nvSpPr>
        <p:spPr>
          <a:xfrm>
            <a:off x="212514" y="427498"/>
            <a:ext cx="3269826" cy="542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000" b="0" i="0" u="none" strike="noStrike" kern="1200" cap="none" spc="0" normalizeH="0" baseline="0">
                <a:solidFill>
                  <a:schemeClr val="lt1"/>
                </a:solidFill>
                <a:latin typeface="한컴 윤고딕 760"/>
                <a:ea typeface="한컴 윤고딕 760"/>
              </a:rPr>
              <a:t>개발 및 구현</a:t>
            </a:r>
          </a:p>
        </p:txBody>
      </p:sp>
      <p:grpSp>
        <p:nvGrpSpPr>
          <p:cNvPr id="71" name="그룹 31"/>
          <p:cNvGrpSpPr/>
          <p:nvPr/>
        </p:nvGrpSpPr>
        <p:grpSpPr>
          <a:xfrm rot="21600000" flipH="1">
            <a:off x="11374567" y="0"/>
            <a:ext cx="579033" cy="1227831"/>
            <a:chOff x="662180" y="-1"/>
            <a:chExt cx="1884872" cy="4242180"/>
          </a:xfrm>
          <a:solidFill>
            <a:srgbClr val="F8B03A">
              <a:alpha val="100000"/>
            </a:srgbClr>
          </a:solidFill>
        </p:grpSpPr>
        <p:sp>
          <p:nvSpPr>
            <p:cNvPr id="72" name="오각형 35"/>
            <p:cNvSpPr/>
            <p:nvPr/>
          </p:nvSpPr>
          <p:spPr>
            <a:xfrm rot="5400000">
              <a:off x="-516474" y="1178653"/>
              <a:ext cx="4242180" cy="1884872"/>
            </a:xfrm>
            <a:prstGeom prst="homePlate">
              <a:avLst>
                <a:gd name="adj" fmla="val 50000"/>
              </a:avLst>
            </a:prstGeom>
            <a:solidFill>
              <a:srgbClr val="F8B03A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Arial"/>
                <a:ea typeface="나눔바른고딕 UltraLight"/>
                <a:cs typeface="Arial"/>
              </a:endParaRPr>
            </a:p>
          </p:txBody>
        </p:sp>
        <p:cxnSp>
          <p:nvCxnSpPr>
            <p:cNvPr id="73" name="직선 연결선 36"/>
            <p:cNvCxnSpPr/>
            <p:nvPr/>
          </p:nvCxnSpPr>
          <p:spPr>
            <a:xfrm>
              <a:off x="793708" y="3111827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  <p:cxnSp>
          <p:nvCxnSpPr>
            <p:cNvPr id="74" name="직선 연결선 37"/>
            <p:cNvCxnSpPr/>
            <p:nvPr/>
          </p:nvCxnSpPr>
          <p:spPr>
            <a:xfrm>
              <a:off x="793708" y="710870"/>
              <a:ext cx="1661920" cy="0"/>
            </a:xfrm>
            <a:prstGeom prst="line">
              <a:avLst/>
            </a:prstGeom>
            <a:solidFill>
              <a:srgbClr val="F8B03A">
                <a:alpha val="100000"/>
              </a:srgbClr>
            </a:solidFill>
            <a:ln w="6350" cap="flat" cmpd="sng" algn="ctr">
              <a:solidFill>
                <a:srgbClr val="FFFFFF">
                  <a:alpha val="100000"/>
                </a:srgbClr>
              </a:solidFill>
              <a:prstDash val="dash"/>
              <a:miter/>
            </a:ln>
          </p:spPr>
        </p:cxnSp>
      </p:grpSp>
      <p:grpSp>
        <p:nvGrpSpPr>
          <p:cNvPr id="120" name="그룹 119"/>
          <p:cNvGrpSpPr/>
          <p:nvPr/>
        </p:nvGrpSpPr>
        <p:grpSpPr>
          <a:xfrm>
            <a:off x="1412025" y="1927841"/>
            <a:ext cx="9245949" cy="3550444"/>
            <a:chOff x="1412025" y="1927841"/>
            <a:chExt cx="9245949" cy="3550444"/>
          </a:xfrm>
        </p:grpSpPr>
        <p:grpSp>
          <p:nvGrpSpPr>
            <p:cNvPr id="36" name="그룹 35"/>
            <p:cNvGrpSpPr/>
            <p:nvPr/>
          </p:nvGrpSpPr>
          <p:grpSpPr>
            <a:xfrm>
              <a:off x="1412025" y="1927843"/>
              <a:ext cx="4565728" cy="3538537"/>
              <a:chOff x="640845" y="1971674"/>
              <a:chExt cx="2659662" cy="3538537"/>
            </a:xfrm>
          </p:grpSpPr>
          <p:sp>
            <p:nvSpPr>
              <p:cNvPr id="67" name="직사각형 66"/>
              <p:cNvSpPr/>
              <p:nvPr/>
            </p:nvSpPr>
            <p:spPr>
              <a:xfrm>
                <a:off x="642778" y="1971675"/>
                <a:ext cx="2657474" cy="170497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00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640845" y="1971674"/>
                <a:ext cx="2659662" cy="342900"/>
              </a:xfrm>
              <a:prstGeom prst="rect">
                <a:avLst/>
              </a:prstGeom>
              <a:solidFill>
                <a:srgbClr val="6864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600">
                    <a:latin typeface="한컴 윤고딕 740"/>
                    <a:ea typeface="한컴 윤고딕 740"/>
                  </a:rPr>
                  <a:t>01.</a:t>
                </a:r>
                <a:r>
                  <a:rPr lang="ko-KR" altLang="en-US" sz="1600">
                    <a:latin typeface="한컴 윤고딕 740"/>
                    <a:ea typeface="한컴 윤고딕 740"/>
                  </a:rPr>
                  <a:t> 데이터 수집</a:t>
                </a:r>
              </a:p>
            </p:txBody>
          </p:sp>
          <p:sp>
            <p:nvSpPr>
              <p:cNvPr id="117" name="직사각형 66"/>
              <p:cNvSpPr/>
              <p:nvPr/>
            </p:nvSpPr>
            <p:spPr>
              <a:xfrm>
                <a:off x="642778" y="3805236"/>
                <a:ext cx="2657474" cy="170497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000"/>
              </a:p>
            </p:txBody>
          </p:sp>
          <p:sp>
            <p:nvSpPr>
              <p:cNvPr id="118" name="직사각형 67"/>
              <p:cNvSpPr/>
              <p:nvPr/>
            </p:nvSpPr>
            <p:spPr>
              <a:xfrm>
                <a:off x="640845" y="3805236"/>
                <a:ext cx="2657566" cy="342900"/>
              </a:xfrm>
              <a:prstGeom prst="rect">
                <a:avLst/>
              </a:prstGeom>
              <a:solidFill>
                <a:srgbClr val="6864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600">
                    <a:latin typeface="한컴 윤고딕 740"/>
                    <a:ea typeface="한컴 윤고딕 740"/>
                  </a:rPr>
                  <a:t>03.</a:t>
                </a:r>
                <a:r>
                  <a:rPr lang="ko-KR" altLang="en-US" sz="1600">
                    <a:latin typeface="한컴 윤고딕 740"/>
                    <a:ea typeface="한컴 윤고딕 740"/>
                  </a:rPr>
                  <a:t> 모델 구현</a:t>
                </a:r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1611884" y="2294632"/>
              <a:ext cx="3672925" cy="5704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/>
                <a:buChar char="§"/>
                <a:defRPr/>
              </a:pPr>
              <a:r>
                <a:rPr lang="ko-KR" altLang="en-US" sz="1600">
                  <a:solidFill>
                    <a:schemeClr val="accent4">
                      <a:lumMod val="25000"/>
                    </a:schemeClr>
                  </a:solidFill>
                  <a:latin typeface="한컴 윤고딕 740"/>
                  <a:ea typeface="한컴 윤고딕 740"/>
                </a:rPr>
                <a:t>댓글 수집</a:t>
              </a:r>
            </a:p>
            <a:p>
              <a:pPr marL="285750" indent="-285750">
                <a:buFont typeface="Wingdings"/>
                <a:buChar char="§"/>
                <a:defRPr/>
              </a:pPr>
              <a:r>
                <a:rPr lang="ko-KR" altLang="en-US" sz="1600">
                  <a:solidFill>
                    <a:schemeClr val="accent4">
                      <a:lumMod val="25000"/>
                    </a:schemeClr>
                  </a:solidFill>
                  <a:latin typeface="한컴 윤고딕 740"/>
                  <a:ea typeface="한컴 윤고딕 740"/>
                </a:rPr>
                <a:t>한국어 불용어 수집</a:t>
              </a:r>
            </a:p>
          </p:txBody>
        </p:sp>
        <p:sp>
          <p:nvSpPr>
            <p:cNvPr id="119" name="TextBox 39"/>
            <p:cNvSpPr txBox="1"/>
            <p:nvPr/>
          </p:nvSpPr>
          <p:spPr>
            <a:xfrm>
              <a:off x="1611884" y="4175819"/>
              <a:ext cx="4020662" cy="5752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/>
                <a:buChar char="§"/>
                <a:defRPr/>
              </a:pPr>
              <a:r>
                <a:rPr lang="ko-KR" altLang="en-US" sz="1600">
                  <a:solidFill>
                    <a:schemeClr val="accent4">
                      <a:lumMod val="25000"/>
                    </a:schemeClr>
                  </a:solidFill>
                  <a:latin typeface="한컴 윤고딕 740"/>
                  <a:ea typeface="한컴 윤고딕 740"/>
                </a:rPr>
                <a:t>데이터 분리</a:t>
              </a:r>
            </a:p>
            <a:p>
              <a:pPr marL="285750" indent="-285750">
                <a:buFont typeface="Wingdings"/>
                <a:buChar char="§"/>
                <a:defRPr/>
              </a:pPr>
              <a:r>
                <a:rPr lang="ko-KR" altLang="en-US" sz="1600">
                  <a:solidFill>
                    <a:schemeClr val="accent4">
                      <a:lumMod val="25000"/>
                    </a:schemeClr>
                  </a:solidFill>
                  <a:latin typeface="한컴 윤고딕 740"/>
                  <a:ea typeface="한컴 윤고딕 740"/>
                </a:rPr>
                <a:t>각 알고리즘 별 모델 </a:t>
              </a:r>
            </a:p>
          </p:txBody>
        </p:sp>
        <p:sp>
          <p:nvSpPr>
            <p:cNvPr id="89" name="직사각형 66"/>
            <p:cNvSpPr/>
            <p:nvPr/>
          </p:nvSpPr>
          <p:spPr>
            <a:xfrm>
              <a:off x="6096000" y="1927842"/>
              <a:ext cx="4561973" cy="17049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/>
            </a:p>
          </p:txBody>
        </p:sp>
        <p:sp>
          <p:nvSpPr>
            <p:cNvPr id="90" name="직사각형 67"/>
            <p:cNvSpPr/>
            <p:nvPr/>
          </p:nvSpPr>
          <p:spPr>
            <a:xfrm>
              <a:off x="6092681" y="1927841"/>
              <a:ext cx="4562132" cy="342900"/>
            </a:xfrm>
            <a:prstGeom prst="rect">
              <a:avLst/>
            </a:prstGeom>
            <a:solidFill>
              <a:srgbClr val="6864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600">
                  <a:latin typeface="한컴 윤고딕 740"/>
                  <a:ea typeface="한컴 윤고딕 740"/>
                </a:rPr>
                <a:t>02.</a:t>
              </a:r>
              <a:r>
                <a:rPr lang="ko-KR" altLang="en-US" sz="1600">
                  <a:latin typeface="한컴 윤고딕 740"/>
                  <a:ea typeface="한컴 윤고딕 740"/>
                </a:rPr>
                <a:t> 데이터 전처리</a:t>
              </a:r>
            </a:p>
          </p:txBody>
        </p:sp>
        <p:sp>
          <p:nvSpPr>
            <p:cNvPr id="91" name="TextBox 39"/>
            <p:cNvSpPr txBox="1"/>
            <p:nvPr/>
          </p:nvSpPr>
          <p:spPr>
            <a:xfrm>
              <a:off x="6292512" y="2294501"/>
              <a:ext cx="4096258" cy="13040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/>
                <a:buChar char="§"/>
                <a:defRPr/>
              </a:pPr>
              <a:r>
                <a:rPr lang="ko-KR" altLang="en-US" sz="1600">
                  <a:solidFill>
                    <a:schemeClr val="accent4">
                      <a:lumMod val="25000"/>
                    </a:schemeClr>
                  </a:solidFill>
                  <a:latin typeface="한컴 윤고딕 740"/>
                  <a:ea typeface="한컴 윤고딕 740"/>
                </a:rPr>
                <a:t>불용어 제거</a:t>
              </a:r>
            </a:p>
            <a:p>
              <a:pPr marL="285750" indent="-285750">
                <a:buFont typeface="Wingdings"/>
                <a:buChar char="§"/>
                <a:defRPr/>
              </a:pPr>
              <a:r>
                <a:rPr lang="ko-KR" altLang="en-US" sz="1600">
                  <a:solidFill>
                    <a:schemeClr val="accent4">
                      <a:lumMod val="25000"/>
                    </a:schemeClr>
                  </a:solidFill>
                  <a:latin typeface="한컴 윤고딕 740"/>
                  <a:ea typeface="한컴 윤고딕 740"/>
                </a:rPr>
                <a:t>정규식을 이용하여 특수문자 제거</a:t>
              </a:r>
            </a:p>
            <a:p>
              <a:pPr marL="285750" indent="-285750">
                <a:buFont typeface="Wingdings"/>
                <a:buChar char="§"/>
                <a:defRPr/>
              </a:pPr>
              <a:r>
                <a:rPr lang="ko-KR" altLang="en-US" sz="1600">
                  <a:solidFill>
                    <a:schemeClr val="accent4">
                      <a:lumMod val="25000"/>
                    </a:schemeClr>
                  </a:solidFill>
                  <a:latin typeface="한컴 윤고딕 740"/>
                  <a:ea typeface="한컴 윤고딕 740"/>
                </a:rPr>
                <a:t>중복</a:t>
              </a:r>
              <a:r>
                <a:rPr lang="en-US" altLang="ko-KR" sz="1600">
                  <a:solidFill>
                    <a:schemeClr val="accent4">
                      <a:lumMod val="25000"/>
                    </a:schemeClr>
                  </a:solidFill>
                  <a:latin typeface="한컴 윤고딕 740"/>
                  <a:ea typeface="한컴 윤고딕 740"/>
                </a:rPr>
                <a:t>/</a:t>
              </a:r>
              <a:r>
                <a:rPr lang="ko-KR" altLang="en-US" sz="1600">
                  <a:solidFill>
                    <a:schemeClr val="accent4">
                      <a:lumMod val="25000"/>
                    </a:schemeClr>
                  </a:solidFill>
                  <a:latin typeface="한컴 윤고딕 740"/>
                  <a:ea typeface="한컴 윤고딕 740"/>
                </a:rPr>
                <a:t>공백 댓글</a:t>
              </a:r>
              <a:r>
                <a:rPr lang="en-US" altLang="ko-KR" sz="1600">
                  <a:solidFill>
                    <a:schemeClr val="accent4">
                      <a:lumMod val="25000"/>
                    </a:schemeClr>
                  </a:solidFill>
                  <a:latin typeface="한컴 윤고딕 740"/>
                  <a:ea typeface="한컴 윤고딕 740"/>
                </a:rPr>
                <a:t>,</a:t>
              </a:r>
              <a:r>
                <a:rPr lang="ko-KR" altLang="en-US" sz="1600">
                  <a:solidFill>
                    <a:schemeClr val="accent4">
                      <a:lumMod val="25000"/>
                    </a:schemeClr>
                  </a:solidFill>
                  <a:latin typeface="한컴 윤고딕 740"/>
                  <a:ea typeface="한컴 윤고딕 740"/>
                </a:rPr>
                <a:t> </a:t>
              </a:r>
              <a:r>
                <a:rPr lang="en-US" altLang="ko-KR" sz="1600">
                  <a:solidFill>
                    <a:schemeClr val="accent4">
                      <a:lumMod val="25000"/>
                    </a:schemeClr>
                  </a:solidFill>
                  <a:latin typeface="한컴 윤고딕 740"/>
                  <a:ea typeface="한컴 윤고딕 740"/>
                </a:rPr>
                <a:t>Nan</a:t>
              </a:r>
              <a:r>
                <a:rPr lang="ko-KR" altLang="en-US" sz="1600">
                  <a:solidFill>
                    <a:schemeClr val="accent4">
                      <a:lumMod val="25000"/>
                    </a:schemeClr>
                  </a:solidFill>
                  <a:latin typeface="한컴 윤고딕 740"/>
                  <a:ea typeface="한컴 윤고딕 740"/>
                </a:rPr>
                <a:t>값 삭제</a:t>
              </a:r>
            </a:p>
            <a:p>
              <a:pPr marL="285750" indent="-285750">
                <a:buFont typeface="Wingdings"/>
                <a:buChar char="§"/>
                <a:defRPr/>
              </a:pPr>
              <a:r>
                <a:rPr lang="ko-KR" altLang="en-US" sz="1600">
                  <a:solidFill>
                    <a:schemeClr val="accent4">
                      <a:lumMod val="25000"/>
                    </a:schemeClr>
                  </a:solidFill>
                  <a:latin typeface="한컴 윤고딕 740"/>
                  <a:ea typeface="한컴 윤고딕 740"/>
                </a:rPr>
                <a:t>토큰 추출하여 인덱싱</a:t>
              </a:r>
            </a:p>
            <a:p>
              <a:pPr marL="285750" indent="-285750">
                <a:buFont typeface="Wingdings"/>
                <a:buChar char="§"/>
                <a:defRPr/>
              </a:pPr>
              <a:r>
                <a:rPr lang="ko-KR" altLang="en-US" sz="1600">
                  <a:solidFill>
                    <a:schemeClr val="accent4">
                      <a:lumMod val="25000"/>
                    </a:schemeClr>
                  </a:solidFill>
                  <a:latin typeface="한컴 윤고딕 740"/>
                  <a:ea typeface="한컴 윤고딕 740"/>
                </a:rPr>
                <a:t>댓글 길이 패딩</a:t>
              </a:r>
            </a:p>
          </p:txBody>
        </p:sp>
        <p:grpSp>
          <p:nvGrpSpPr>
            <p:cNvPr id="93" name="그룹 35"/>
            <p:cNvGrpSpPr/>
            <p:nvPr/>
          </p:nvGrpSpPr>
          <p:grpSpPr>
            <a:xfrm>
              <a:off x="6092681" y="3773310"/>
              <a:ext cx="4565293" cy="1704975"/>
              <a:chOff x="640844" y="1971675"/>
              <a:chExt cx="2659408" cy="1704975"/>
            </a:xfrm>
          </p:grpSpPr>
          <p:sp>
            <p:nvSpPr>
              <p:cNvPr id="94" name="직사각형 66"/>
              <p:cNvSpPr/>
              <p:nvPr/>
            </p:nvSpPr>
            <p:spPr>
              <a:xfrm>
                <a:off x="642778" y="1971675"/>
                <a:ext cx="2657474" cy="170497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000"/>
              </a:p>
            </p:txBody>
          </p:sp>
          <p:sp>
            <p:nvSpPr>
              <p:cNvPr id="95" name="직사각형 67"/>
              <p:cNvSpPr/>
              <p:nvPr/>
            </p:nvSpPr>
            <p:spPr>
              <a:xfrm>
                <a:off x="640844" y="1971675"/>
                <a:ext cx="2657566" cy="342900"/>
              </a:xfrm>
              <a:prstGeom prst="rect">
                <a:avLst/>
              </a:prstGeom>
              <a:solidFill>
                <a:srgbClr val="6864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600">
                    <a:latin typeface="한컴 윤고딕 740"/>
                    <a:ea typeface="한컴 윤고딕 740"/>
                  </a:rPr>
                  <a:t>04.</a:t>
                </a:r>
                <a:r>
                  <a:rPr lang="ko-KR" altLang="en-US" sz="1600">
                    <a:latin typeface="한컴 윤고딕 740"/>
                    <a:ea typeface="한컴 윤고딕 740"/>
                  </a:rPr>
                  <a:t> 모델 학습</a:t>
                </a:r>
              </a:p>
            </p:txBody>
          </p:sp>
        </p:grpSp>
        <p:sp>
          <p:nvSpPr>
            <p:cNvPr id="96" name="TextBox 39"/>
            <p:cNvSpPr txBox="1"/>
            <p:nvPr/>
          </p:nvSpPr>
          <p:spPr>
            <a:xfrm>
              <a:off x="6292512" y="4139967"/>
              <a:ext cx="3279829" cy="3348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/>
                <a:buChar char="§"/>
                <a:defRPr/>
              </a:pPr>
              <a:r>
                <a:rPr lang="ko-KR" altLang="en-US" sz="1600">
                  <a:solidFill>
                    <a:schemeClr val="accent4">
                      <a:lumMod val="25000"/>
                    </a:schemeClr>
                  </a:solidFill>
                  <a:latin typeface="한컴 윤고딕 740"/>
                  <a:ea typeface="한컴 윤고딕 740"/>
                </a:rPr>
                <a:t>각 모델 별 학습 결과 시각화</a:t>
              </a:r>
            </a:p>
          </p:txBody>
        </p:sp>
      </p:grpSp>
      <p:pic>
        <p:nvPicPr>
          <p:cNvPr id="121" name="그림 120"/>
          <p:cNvPicPr>
            <a:picLocks noChangeAspect="1"/>
          </p:cNvPicPr>
          <p:nvPr/>
        </p:nvPicPr>
        <p:blipFill rotWithShape="1">
          <a:blip r:embed="rId2">
            <a:extLst>
              <a:ext uri="783A4284-B454-46f5-B8C8-42B5039CE256">
                <hp:hncPhoto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  <hd:imgLayer xmlns:hd="http://schemas.haansoft.com/office/drawingml/8.0" r:embed="rId3">
                    <hd:imgEffect xmlns:hd="http://schemas.haansoft.com/office/drawingml/8.0">
                      <hd:artEffectSketch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11394587" y="276530"/>
            <a:ext cx="542316" cy="5423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오늘의PPT색상테마046_상큼오렌지">
      <a:dk1>
        <a:srgbClr val="3A3838"/>
      </a:dk1>
      <a:lt1>
        <a:srgbClr val="FFFFFF"/>
      </a:lt1>
      <a:dk2>
        <a:srgbClr val="8A8686"/>
      </a:dk2>
      <a:lt2>
        <a:srgbClr val="F2F2F2"/>
      </a:lt2>
      <a:accent1>
        <a:srgbClr val="DC6721"/>
      </a:accent1>
      <a:accent2>
        <a:srgbClr val="F8B03A"/>
      </a:accent2>
      <a:accent3>
        <a:srgbClr val="FFD37C"/>
      </a:accent3>
      <a:accent4>
        <a:srgbClr val="FBE4C2"/>
      </a:accent4>
      <a:accent5>
        <a:srgbClr val="F6CAE2"/>
      </a:accent5>
      <a:accent6>
        <a:srgbClr val="FF77C2"/>
      </a:accent6>
      <a:hlink>
        <a:srgbClr val="2B2929"/>
      </a:hlink>
      <a:folHlink>
        <a:srgbClr val="2B2929"/>
      </a:folHlink>
    </a:clrScheme>
    <a:fontScheme name="사용자 지정 2">
      <a:majorFont>
        <a:latin typeface="Arial"/>
        <a:ea typeface="나눔바른고딕"/>
        <a:cs typeface=""/>
      </a:majorFont>
      <a:minorFont>
        <a:latin typeface="Arial"/>
        <a:ea typeface="나눔바른고딕 Ul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1192</Words>
  <Application>Microsoft Office PowerPoint</Application>
  <PresentationFormat>와이드스크린</PresentationFormat>
  <Paragraphs>364</Paragraphs>
  <Slides>42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2" baseType="lpstr">
      <vt:lpstr>배달의민족 도현</vt:lpstr>
      <vt:lpstr>한컴 윤고딕 720</vt:lpstr>
      <vt:lpstr>한컴 윤고딕 740</vt:lpstr>
      <vt:lpstr>한컴 윤고딕 760</vt:lpstr>
      <vt:lpstr>Arial</vt:lpstr>
      <vt:lpstr>Calibri</vt:lpstr>
      <vt:lpstr>Candara</vt:lpstr>
      <vt:lpstr>Wingdings</vt:lpstr>
      <vt:lpstr>한컴바탕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UM Ye Chan</cp:lastModifiedBy>
  <cp:revision>242</cp:revision>
  <dcterms:created xsi:type="dcterms:W3CDTF">2015-04-14T11:49:33Z</dcterms:created>
  <dcterms:modified xsi:type="dcterms:W3CDTF">2022-01-14T09:02:29Z</dcterms:modified>
  <cp:version/>
</cp:coreProperties>
</file>